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57" r:id="rId3"/>
    <p:sldId id="258" r:id="rId4"/>
    <p:sldId id="259" r:id="rId5"/>
    <p:sldId id="260" r:id="rId6"/>
    <p:sldId id="297" r:id="rId7"/>
    <p:sldId id="298" r:id="rId8"/>
    <p:sldId id="263" r:id="rId9"/>
    <p:sldId id="264" r:id="rId10"/>
    <p:sldId id="265" r:id="rId11"/>
    <p:sldId id="266" r:id="rId12"/>
    <p:sldId id="292" r:id="rId13"/>
    <p:sldId id="293" r:id="rId14"/>
    <p:sldId id="294" r:id="rId15"/>
    <p:sldId id="295"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61" r:id="rId41"/>
    <p:sldId id="262" r:id="rId42"/>
    <p:sldId id="296" r:id="rId43"/>
    <p:sldId id="26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6" d="100"/>
          <a:sy n="56" d="100"/>
        </p:scale>
        <p:origin x="-9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1B9D-1594-6349-9CDA-D830B4E3E04A}" type="datetimeFigureOut">
              <a:rPr lang="en-US" smtClean="0"/>
              <a:t>10/23/14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ECC54C-4FAE-9040-9F1E-7CB873F8A131}" type="slidenum">
              <a:rPr lang="en-US" smtClean="0"/>
              <a:t>‹#›</a:t>
            </a:fld>
            <a:endParaRPr lang="en-US"/>
          </a:p>
        </p:txBody>
      </p:sp>
    </p:spTree>
    <p:extLst>
      <p:ext uri="{BB962C8B-B14F-4D97-AF65-F5344CB8AC3E}">
        <p14:creationId xmlns:p14="http://schemas.microsoft.com/office/powerpoint/2010/main" val="225518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http://media-cache-ec0.pinimg.com/236x/c2/a5/86/c2a58664f589a2447dcb6ca6111e5226.jpg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a:t>
            </a:fld>
            <a:endParaRPr lang="en-US"/>
          </a:p>
        </p:txBody>
      </p:sp>
    </p:spTree>
    <p:extLst>
      <p:ext uri="{BB962C8B-B14F-4D97-AF65-F5344CB8AC3E}">
        <p14:creationId xmlns:p14="http://schemas.microsoft.com/office/powerpoint/2010/main" val="111703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The_Design_of_Everyday_Things#mediaviewer</a:t>
            </a:r>
            <a:r>
              <a:rPr lang="en-US" dirty="0" smtClean="0"/>
              <a:t>/</a:t>
            </a:r>
            <a:r>
              <a:rPr lang="en-US" dirty="0" err="1" smtClean="0"/>
              <a:t>File:The_Design_of_Everyday_Things</a:t>
            </a:r>
            <a:r>
              <a:rPr lang="en-US" dirty="0" smtClean="0"/>
              <a:t>_(cover_1988).jpg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5</a:t>
            </a:fld>
            <a:endParaRPr lang="en-US"/>
          </a:p>
        </p:txBody>
      </p:sp>
    </p:spTree>
    <p:extLst>
      <p:ext uri="{BB962C8B-B14F-4D97-AF65-F5344CB8AC3E}">
        <p14:creationId xmlns:p14="http://schemas.microsoft.com/office/powerpoint/2010/main" val="24251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we fix arbitrary mapping?</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30</a:t>
            </a:fld>
            <a:endParaRPr lang="en-US"/>
          </a:p>
        </p:txBody>
      </p:sp>
    </p:spTree>
    <p:extLst>
      <p:ext uri="{BB962C8B-B14F-4D97-AF65-F5344CB8AC3E}">
        <p14:creationId xmlns:p14="http://schemas.microsoft.com/office/powerpoint/2010/main" val="31785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Drawback of</a:t>
            </a:r>
            <a:r>
              <a:rPr lang="en-US" baseline="0" dirty="0" smtClean="0"/>
              <a:t> date field?</a:t>
            </a:r>
            <a:endParaRPr lang="en-US" dirty="0"/>
          </a:p>
        </p:txBody>
      </p:sp>
      <p:sp>
        <p:nvSpPr>
          <p:cNvPr id="4" name="Slide Number Placeholder 3"/>
          <p:cNvSpPr>
            <a:spLocks noGrp="1"/>
          </p:cNvSpPr>
          <p:nvPr>
            <p:ph type="sldNum" sz="quarter" idx="10"/>
          </p:nvPr>
        </p:nvSpPr>
        <p:spPr/>
        <p:txBody>
          <a:bodyPr/>
          <a:lstStyle/>
          <a:p>
            <a:fld id="{8A55ACC0-5F42-D44B-91B4-86EEDE0BEC43}" type="slidenum">
              <a:rPr lang="en-US" smtClean="0"/>
              <a:t>35</a:t>
            </a:fld>
            <a:endParaRPr lang="en-US"/>
          </a:p>
        </p:txBody>
      </p:sp>
    </p:spTree>
    <p:extLst>
      <p:ext uri="{BB962C8B-B14F-4D97-AF65-F5344CB8AC3E}">
        <p14:creationId xmlns:p14="http://schemas.microsoft.com/office/powerpoint/2010/main" val="97679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FAD56B-19B0-7E49-8A63-E22C22CE478D}" type="datetimeFigureOut">
              <a:rPr lang="en-US" smtClean="0"/>
              <a:t>10/23/14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FAD56B-19B0-7E49-8A63-E22C22CE478D}" type="datetimeFigureOut">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FAD56B-19B0-7E49-8A63-E22C22CE478D}" type="datetimeFigureOut">
              <a:rPr lang="en-US" smtClean="0"/>
              <a:t>10/23/14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FAD56B-19B0-7E49-8A63-E22C22CE478D}" type="datetimeFigureOut">
              <a:rPr lang="en-US" smtClean="0"/>
              <a:t>10/23/14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AD56B-19B0-7E49-8A63-E22C22CE478D}" type="datetimeFigureOut">
              <a:rPr lang="en-US" smtClean="0"/>
              <a:t>10/23/14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AD56B-19B0-7E49-8A63-E22C22CE478D}" type="datetimeFigureOut">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AD56B-19B0-7E49-8A63-E22C22CE478D}" type="datetimeFigureOut">
              <a:rPr lang="en-US" smtClean="0"/>
              <a:t>10/23/14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FAD56B-19B0-7E49-8A63-E22C22CE478D}" type="datetimeFigureOut">
              <a:rPr lang="en-US" smtClean="0"/>
              <a:t>10/23/14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E1AD-80BD-8441-B7AB-37A3E1CCA2F9}"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l.acm.org/citation.cfm?id=2661334&amp;picked=prox&amp;CFID=433221996&amp;CFTOKEN=14371626"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sability.gov/what-and-why/interaction-design.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70129"/>
            <a:ext cx="4440279" cy="1470025"/>
          </a:xfrm>
        </p:spPr>
        <p:txBody>
          <a:bodyPr>
            <a:normAutofit/>
          </a:bodyPr>
          <a:lstStyle/>
          <a:p>
            <a:r>
              <a:rPr lang="en-US" dirty="0" smtClean="0"/>
              <a:t>Fundamentals of </a:t>
            </a:r>
            <a:r>
              <a:rPr lang="en-US" dirty="0" smtClean="0"/>
              <a:t>Interaction Design</a:t>
            </a:r>
            <a:endParaRPr lang="en-US" dirty="0"/>
          </a:p>
        </p:txBody>
      </p:sp>
      <p:sp>
        <p:nvSpPr>
          <p:cNvPr id="3" name="Subtitle 2"/>
          <p:cNvSpPr>
            <a:spLocks noGrp="1"/>
          </p:cNvSpPr>
          <p:nvPr>
            <p:ph type="subTitle" idx="1"/>
          </p:nvPr>
        </p:nvSpPr>
        <p:spPr>
          <a:xfrm>
            <a:off x="0" y="3886200"/>
            <a:ext cx="4440279" cy="1752600"/>
          </a:xfrm>
        </p:spPr>
        <p:txBody>
          <a:bodyPr/>
          <a:lstStyle/>
          <a:p>
            <a:r>
              <a:rPr lang="en-US" dirty="0" smtClean="0"/>
              <a:t>CSCI 5839 Fall 2014</a:t>
            </a:r>
            <a:endParaRPr lang="en-US" dirty="0"/>
          </a:p>
        </p:txBody>
      </p:sp>
      <p:pic>
        <p:nvPicPr>
          <p:cNvPr id="4" name="Picture 3"/>
          <p:cNvPicPr>
            <a:picLocks noChangeAspect="1"/>
          </p:cNvPicPr>
          <p:nvPr/>
        </p:nvPicPr>
        <p:blipFill rotWithShape="1">
          <a:blip r:embed="rId3"/>
          <a:srcRect r="22270" b="4843"/>
          <a:stretch/>
        </p:blipFill>
        <p:spPr>
          <a:xfrm>
            <a:off x="5471531" y="0"/>
            <a:ext cx="3672469" cy="6858000"/>
          </a:xfrm>
          <a:prstGeom prst="rect">
            <a:avLst/>
          </a:prstGeom>
        </p:spPr>
      </p:pic>
    </p:spTree>
    <p:extLst>
      <p:ext uri="{BB962C8B-B14F-4D97-AF65-F5344CB8AC3E}">
        <p14:creationId xmlns:p14="http://schemas.microsoft.com/office/powerpoint/2010/main" val="235426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Gulfs of execution/evaluation</a:t>
            </a:r>
            <a:endParaRPr lang="en-US" dirty="0"/>
          </a:p>
        </p:txBody>
      </p:sp>
      <p:pic>
        <p:nvPicPr>
          <p:cNvPr id="4" name="Picture 3"/>
          <p:cNvPicPr>
            <a:picLocks noChangeAspect="1"/>
          </p:cNvPicPr>
          <p:nvPr/>
        </p:nvPicPr>
        <p:blipFill rotWithShape="1">
          <a:blip r:embed="rId2"/>
          <a:srcRect l="49160"/>
          <a:stretch/>
        </p:blipFill>
        <p:spPr>
          <a:xfrm>
            <a:off x="4898571" y="1417638"/>
            <a:ext cx="4390571" cy="4851400"/>
          </a:xfrm>
          <a:prstGeom prst="rect">
            <a:avLst/>
          </a:prstGeom>
        </p:spPr>
      </p:pic>
    </p:spTree>
    <p:extLst>
      <p:ext uri="{BB962C8B-B14F-4D97-AF65-F5344CB8AC3E}">
        <p14:creationId xmlns:p14="http://schemas.microsoft.com/office/powerpoint/2010/main" val="27843914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Gulfs of execution/evaluation</a:t>
            </a:r>
            <a:endParaRPr lang="en-US" dirty="0"/>
          </a:p>
        </p:txBody>
      </p:sp>
      <p:sp>
        <p:nvSpPr>
          <p:cNvPr id="5" name="Content Placeholder 4"/>
          <p:cNvSpPr>
            <a:spLocks noGrp="1"/>
          </p:cNvSpPr>
          <p:nvPr>
            <p:ph idx="1"/>
          </p:nvPr>
        </p:nvSpPr>
        <p:spPr>
          <a:xfrm>
            <a:off x="457200" y="1600200"/>
            <a:ext cx="4441371" cy="4668838"/>
          </a:xfrm>
        </p:spPr>
        <p:txBody>
          <a:bodyPr>
            <a:normAutofit lnSpcReduction="10000"/>
          </a:bodyPr>
          <a:lstStyle/>
          <a:p>
            <a:r>
              <a:rPr lang="en-US" dirty="0" smtClean="0"/>
              <a:t>Gulf of execution</a:t>
            </a:r>
          </a:p>
          <a:p>
            <a:pPr lvl="1"/>
            <a:r>
              <a:rPr lang="en-US" dirty="0" smtClean="0"/>
              <a:t>“How do I do it?”</a:t>
            </a:r>
          </a:p>
          <a:p>
            <a:pPr lvl="1"/>
            <a:r>
              <a:rPr lang="en-US" dirty="0" smtClean="0"/>
              <a:t>How to fix: rules, affordances, constraints (so I can</a:t>
            </a:r>
            <a:r>
              <a:rPr lang="fr-FR" dirty="0" smtClean="0"/>
              <a:t>’</a:t>
            </a:r>
            <a:r>
              <a:rPr lang="en-US" dirty="0" smtClean="0"/>
              <a:t>t do the wrong thing), instructions</a:t>
            </a:r>
            <a:endParaRPr lang="en-US" dirty="0"/>
          </a:p>
          <a:p>
            <a:r>
              <a:rPr lang="en-US" dirty="0" smtClean="0"/>
              <a:t>Gulf of evaluation</a:t>
            </a:r>
          </a:p>
          <a:p>
            <a:pPr lvl="1"/>
            <a:r>
              <a:rPr lang="en-US" dirty="0" smtClean="0"/>
              <a:t>“It doesn’t work”</a:t>
            </a:r>
          </a:p>
          <a:p>
            <a:pPr lvl="1"/>
            <a:r>
              <a:rPr lang="en-US" dirty="0" smtClean="0"/>
              <a:t>“Was I successful?”</a:t>
            </a:r>
          </a:p>
          <a:p>
            <a:pPr lvl="1"/>
            <a:r>
              <a:rPr lang="en-US" dirty="0" smtClean="0"/>
              <a:t>How </a:t>
            </a:r>
            <a:r>
              <a:rPr lang="en-US" dirty="0" smtClean="0"/>
              <a:t>to fix: </a:t>
            </a:r>
            <a:r>
              <a:rPr lang="en-US" dirty="0" smtClean="0"/>
              <a:t>Feedback</a:t>
            </a:r>
            <a:endParaRPr lang="en-US" dirty="0"/>
          </a:p>
        </p:txBody>
      </p:sp>
      <p:pic>
        <p:nvPicPr>
          <p:cNvPr id="4" name="Picture 3"/>
          <p:cNvPicPr>
            <a:picLocks noChangeAspect="1"/>
          </p:cNvPicPr>
          <p:nvPr/>
        </p:nvPicPr>
        <p:blipFill rotWithShape="1">
          <a:blip r:embed="rId2"/>
          <a:srcRect l="49160"/>
          <a:stretch/>
        </p:blipFill>
        <p:spPr>
          <a:xfrm>
            <a:off x="4898571" y="1417638"/>
            <a:ext cx="4390571" cy="4851400"/>
          </a:xfrm>
          <a:prstGeom prst="rect">
            <a:avLst/>
          </a:prstGeom>
        </p:spPr>
      </p:pic>
    </p:spTree>
    <p:extLst>
      <p:ext uri="{BB962C8B-B14F-4D97-AF65-F5344CB8AC3E}">
        <p14:creationId xmlns:p14="http://schemas.microsoft.com/office/powerpoint/2010/main" val="23655666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these map to design</a:t>
            </a:r>
            <a:endParaRPr lang="en-US" dirty="0"/>
          </a:p>
        </p:txBody>
      </p:sp>
      <p:sp>
        <p:nvSpPr>
          <p:cNvPr id="3" name="Content Placeholder 2"/>
          <p:cNvSpPr>
            <a:spLocks noGrp="1"/>
          </p:cNvSpPr>
          <p:nvPr>
            <p:ph idx="1"/>
          </p:nvPr>
        </p:nvSpPr>
        <p:spPr>
          <a:xfrm>
            <a:off x="457200" y="1600200"/>
            <a:ext cx="8229600" cy="4822371"/>
          </a:xfrm>
        </p:spPr>
        <p:txBody>
          <a:bodyPr>
            <a:normAutofit/>
          </a:bodyPr>
          <a:lstStyle/>
          <a:p>
            <a:r>
              <a:rPr lang="en-US" dirty="0" smtClean="0"/>
              <a:t>Visibility</a:t>
            </a:r>
          </a:p>
          <a:p>
            <a:endParaRPr lang="en-US" dirty="0" smtClean="0"/>
          </a:p>
          <a:p>
            <a:r>
              <a:rPr lang="en-US" dirty="0" smtClean="0"/>
              <a:t>Good conceptual </a:t>
            </a:r>
            <a:br>
              <a:rPr lang="en-US" dirty="0" smtClean="0"/>
            </a:br>
            <a:r>
              <a:rPr lang="en-US" dirty="0" smtClean="0"/>
              <a:t>model</a:t>
            </a:r>
          </a:p>
          <a:p>
            <a:endParaRPr lang="en-US" dirty="0" smtClean="0"/>
          </a:p>
          <a:p>
            <a:r>
              <a:rPr lang="en-US" dirty="0" smtClean="0"/>
              <a:t>Good mappings</a:t>
            </a:r>
          </a:p>
          <a:p>
            <a:endParaRPr lang="en-US" dirty="0" smtClean="0"/>
          </a:p>
          <a:p>
            <a:r>
              <a:rPr lang="en-US" dirty="0" smtClean="0"/>
              <a:t>Feedback</a:t>
            </a:r>
            <a:endParaRPr lang="en-US" dirty="0"/>
          </a:p>
        </p:txBody>
      </p:sp>
      <p:pic>
        <p:nvPicPr>
          <p:cNvPr id="4" name="Picture 3"/>
          <p:cNvPicPr>
            <a:picLocks noChangeAspect="1"/>
          </p:cNvPicPr>
          <p:nvPr/>
        </p:nvPicPr>
        <p:blipFill>
          <a:blip r:embed="rId2"/>
          <a:stretch>
            <a:fillRect/>
          </a:stretch>
        </p:blipFill>
        <p:spPr>
          <a:xfrm>
            <a:off x="4523014" y="1600200"/>
            <a:ext cx="4381500" cy="4025900"/>
          </a:xfrm>
          <a:prstGeom prst="rect">
            <a:avLst/>
          </a:prstGeom>
        </p:spPr>
      </p:pic>
    </p:spTree>
    <p:extLst>
      <p:ext uri="{BB962C8B-B14F-4D97-AF65-F5344CB8AC3E}">
        <p14:creationId xmlns:p14="http://schemas.microsoft.com/office/powerpoint/2010/main" val="28519920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 from Norman</a:t>
            </a:r>
            <a:endParaRPr lang="en-US" dirty="0"/>
          </a:p>
        </p:txBody>
      </p:sp>
      <p:sp>
        <p:nvSpPr>
          <p:cNvPr id="3" name="Content Placeholder 2"/>
          <p:cNvSpPr>
            <a:spLocks noGrp="1"/>
          </p:cNvSpPr>
          <p:nvPr>
            <p:ph idx="1"/>
          </p:nvPr>
        </p:nvSpPr>
        <p:spPr>
          <a:xfrm>
            <a:off x="457200" y="1600200"/>
            <a:ext cx="8229600" cy="4973662"/>
          </a:xfrm>
        </p:spPr>
        <p:txBody>
          <a:bodyPr>
            <a:normAutofit/>
          </a:bodyPr>
          <a:lstStyle/>
          <a:p>
            <a:r>
              <a:rPr lang="en-US" dirty="0" smtClean="0"/>
              <a:t>It’s not the user’s fault</a:t>
            </a:r>
          </a:p>
          <a:p>
            <a:r>
              <a:rPr lang="en-US" dirty="0" smtClean="0"/>
              <a:t>Affordances (vs. conventions)</a:t>
            </a:r>
            <a:endParaRPr lang="en-US" dirty="0" smtClean="0"/>
          </a:p>
          <a:p>
            <a:r>
              <a:rPr lang="en-US" dirty="0" smtClean="0"/>
              <a:t>Conceptual models</a:t>
            </a:r>
          </a:p>
          <a:p>
            <a:r>
              <a:rPr lang="en-US" dirty="0" smtClean="0"/>
              <a:t>Make things visible (system </a:t>
            </a:r>
            <a:r>
              <a:rPr lang="en-US" dirty="0" smtClean="0"/>
              <a:t>status)</a:t>
            </a:r>
            <a:endParaRPr lang="en-US" dirty="0" smtClean="0"/>
          </a:p>
          <a:p>
            <a:r>
              <a:rPr lang="en-US" dirty="0" smtClean="0"/>
              <a:t>Feedback</a:t>
            </a:r>
          </a:p>
          <a:p>
            <a:r>
              <a:rPr lang="en-US" dirty="0" smtClean="0"/>
              <a:t>Mapping</a:t>
            </a:r>
          </a:p>
          <a:p>
            <a:r>
              <a:rPr lang="en-US" dirty="0" smtClean="0"/>
              <a:t>Constraints</a:t>
            </a:r>
            <a:endParaRPr lang="en-US" dirty="0" smtClean="0"/>
          </a:p>
        </p:txBody>
      </p:sp>
    </p:spTree>
    <p:extLst>
      <p:ext uri="{BB962C8B-B14F-4D97-AF65-F5344CB8AC3E}">
        <p14:creationId xmlns:p14="http://schemas.microsoft.com/office/powerpoint/2010/main" val="31415469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a game</a:t>
            </a:r>
            <a:endParaRPr lang="en-US" dirty="0"/>
          </a:p>
        </p:txBody>
      </p:sp>
      <p:sp>
        <p:nvSpPr>
          <p:cNvPr id="3" name="Content Placeholder 2"/>
          <p:cNvSpPr>
            <a:spLocks noGrp="1"/>
          </p:cNvSpPr>
          <p:nvPr>
            <p:ph idx="1"/>
          </p:nvPr>
        </p:nvSpPr>
        <p:spPr/>
        <p:txBody>
          <a:bodyPr>
            <a:normAutofit lnSpcReduction="10000"/>
          </a:bodyPr>
          <a:lstStyle/>
          <a:p>
            <a:r>
              <a:rPr lang="en-US" dirty="0" smtClean="0"/>
              <a:t>Groups of two (Come up with a cool team name)</a:t>
            </a:r>
          </a:p>
          <a:p>
            <a:endParaRPr lang="en-US" dirty="0"/>
          </a:p>
          <a:p>
            <a:r>
              <a:rPr lang="en-US" dirty="0" smtClean="0"/>
              <a:t>Let’s take 10 minutes to find examples of Norman’s concepts in this classroom</a:t>
            </a:r>
          </a:p>
          <a:p>
            <a:pPr lvl="1"/>
            <a:r>
              <a:rPr lang="en-US" dirty="0" smtClean="0"/>
              <a:t>Indicate whether they are successful</a:t>
            </a:r>
          </a:p>
          <a:p>
            <a:pPr lvl="1"/>
            <a:r>
              <a:rPr lang="en-US" dirty="0" smtClean="0"/>
              <a:t>Team with the most (reasonable) examples will get some extra credit</a:t>
            </a:r>
          </a:p>
          <a:p>
            <a:pPr lvl="1"/>
            <a:r>
              <a:rPr lang="en-US" dirty="0" smtClean="0"/>
              <a:t>Will hand them in on a single sheet of paper</a:t>
            </a:r>
            <a:endParaRPr lang="en-US" dirty="0"/>
          </a:p>
        </p:txBody>
      </p:sp>
    </p:spTree>
    <p:extLst>
      <p:ext uri="{BB962C8B-B14F-4D97-AF65-F5344CB8AC3E}">
        <p14:creationId xmlns:p14="http://schemas.microsoft.com/office/powerpoint/2010/main" val="22276758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scavenger list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Affordances</a:t>
            </a:r>
          </a:p>
          <a:p>
            <a:pPr marL="514350" indent="-514350">
              <a:buFont typeface="+mj-lt"/>
              <a:buAutoNum type="arabicPeriod"/>
            </a:pPr>
            <a:r>
              <a:rPr lang="en-US" dirty="0" smtClean="0"/>
              <a:t>Design conventions</a:t>
            </a:r>
          </a:p>
          <a:p>
            <a:pPr marL="514350" indent="-514350">
              <a:buFont typeface="+mj-lt"/>
              <a:buAutoNum type="arabicPeriod"/>
            </a:pPr>
            <a:r>
              <a:rPr lang="en-US" dirty="0" smtClean="0"/>
              <a:t>Mappings</a:t>
            </a:r>
          </a:p>
          <a:p>
            <a:pPr marL="514350" indent="-514350">
              <a:buFont typeface="+mj-lt"/>
              <a:buAutoNum type="arabicPeriod"/>
            </a:pPr>
            <a:r>
              <a:rPr lang="en-US" dirty="0" smtClean="0"/>
              <a:t>Natural mappings</a:t>
            </a:r>
          </a:p>
          <a:p>
            <a:pPr marL="514350" indent="-514350">
              <a:buFont typeface="+mj-lt"/>
              <a:buAutoNum type="arabicPeriod"/>
            </a:pPr>
            <a:r>
              <a:rPr lang="en-US" dirty="0" smtClean="0"/>
              <a:t>Visible system status</a:t>
            </a:r>
          </a:p>
          <a:p>
            <a:pPr marL="514350" indent="-514350">
              <a:buFont typeface="+mj-lt"/>
              <a:buAutoNum type="arabicPeriod"/>
            </a:pPr>
            <a:r>
              <a:rPr lang="en-US" dirty="0" smtClean="0"/>
              <a:t>Feedback</a:t>
            </a:r>
          </a:p>
          <a:p>
            <a:pPr marL="514350" indent="-514350">
              <a:buFont typeface="+mj-lt"/>
              <a:buAutoNum type="arabicPeriod"/>
            </a:pPr>
            <a:r>
              <a:rPr lang="en-US" dirty="0" smtClean="0"/>
              <a:t>Constraints</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22155145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Affordances</a:t>
            </a:r>
            <a:endParaRPr lang="en-US" dirty="0"/>
          </a:p>
        </p:txBody>
      </p:sp>
      <p:sp>
        <p:nvSpPr>
          <p:cNvPr id="3" name="Content Placeholder 2"/>
          <p:cNvSpPr>
            <a:spLocks noGrp="1"/>
          </p:cNvSpPr>
          <p:nvPr>
            <p:ph idx="1"/>
          </p:nvPr>
        </p:nvSpPr>
        <p:spPr/>
        <p:txBody>
          <a:bodyPr/>
          <a:lstStyle/>
          <a:p>
            <a:r>
              <a:rPr lang="en-US" dirty="0" smtClean="0"/>
              <a:t>How environment structures interaction</a:t>
            </a:r>
          </a:p>
          <a:p>
            <a:r>
              <a:rPr lang="en-US" dirty="0" smtClean="0"/>
              <a:t>(</a:t>
            </a:r>
            <a:r>
              <a:rPr lang="en-US" dirty="0" err="1" smtClean="0"/>
              <a:t>cf</a:t>
            </a:r>
            <a:r>
              <a:rPr lang="en-US" dirty="0" smtClean="0"/>
              <a:t> JJ Gibson, environmental psychology)</a:t>
            </a:r>
            <a:endParaRPr lang="en-US" dirty="0"/>
          </a:p>
        </p:txBody>
      </p:sp>
      <p:pic>
        <p:nvPicPr>
          <p:cNvPr id="4" name="Picture 3"/>
          <p:cNvPicPr>
            <a:picLocks noChangeAspect="1"/>
          </p:cNvPicPr>
          <p:nvPr/>
        </p:nvPicPr>
        <p:blipFill>
          <a:blip r:embed="rId2"/>
          <a:stretch>
            <a:fillRect/>
          </a:stretch>
        </p:blipFill>
        <p:spPr>
          <a:xfrm>
            <a:off x="356770" y="2967018"/>
            <a:ext cx="3619872" cy="3619872"/>
          </a:xfrm>
          <a:prstGeom prst="rect">
            <a:avLst/>
          </a:prstGeom>
        </p:spPr>
      </p:pic>
      <p:pic>
        <p:nvPicPr>
          <p:cNvPr id="6" name="Picture 5"/>
          <p:cNvPicPr>
            <a:picLocks noChangeAspect="1"/>
          </p:cNvPicPr>
          <p:nvPr/>
        </p:nvPicPr>
        <p:blipFill>
          <a:blip r:embed="rId3"/>
          <a:stretch>
            <a:fillRect/>
          </a:stretch>
        </p:blipFill>
        <p:spPr>
          <a:xfrm>
            <a:off x="3960458" y="3153432"/>
            <a:ext cx="4935290" cy="3273742"/>
          </a:xfrm>
          <a:prstGeom prst="rect">
            <a:avLst/>
          </a:prstGeom>
        </p:spPr>
      </p:pic>
    </p:spTree>
    <p:extLst>
      <p:ext uri="{BB962C8B-B14F-4D97-AF65-F5344CB8AC3E}">
        <p14:creationId xmlns:p14="http://schemas.microsoft.com/office/powerpoint/2010/main" val="27367395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95910" cy="1937046"/>
          </a:xfrm>
        </p:spPr>
        <p:txBody>
          <a:bodyPr>
            <a:normAutofit fontScale="90000"/>
          </a:bodyPr>
          <a:lstStyle/>
          <a:p>
            <a:r>
              <a:rPr lang="en-US" dirty="0" smtClean="0"/>
              <a:t>Why affordances are cool</a:t>
            </a:r>
            <a:endParaRPr lang="en-US" dirty="0"/>
          </a:p>
        </p:txBody>
      </p:sp>
      <p:sp>
        <p:nvSpPr>
          <p:cNvPr id="3" name="Content Placeholder 2"/>
          <p:cNvSpPr>
            <a:spLocks noGrp="1"/>
          </p:cNvSpPr>
          <p:nvPr>
            <p:ph idx="1"/>
          </p:nvPr>
        </p:nvSpPr>
        <p:spPr>
          <a:xfrm>
            <a:off x="457200" y="2497061"/>
            <a:ext cx="3625213" cy="3629102"/>
          </a:xfrm>
        </p:spPr>
        <p:txBody>
          <a:bodyPr/>
          <a:lstStyle/>
          <a:p>
            <a:r>
              <a:rPr lang="en-US" dirty="0" smtClean="0"/>
              <a:t>Don’t need instructions!</a:t>
            </a:r>
          </a:p>
          <a:p>
            <a:pPr lvl="1"/>
            <a:r>
              <a:rPr lang="en-US" dirty="0" smtClean="0"/>
              <a:t>Or can provide minimal instructions</a:t>
            </a:r>
            <a:endParaRPr lang="en-US" dirty="0"/>
          </a:p>
        </p:txBody>
      </p:sp>
      <p:pic>
        <p:nvPicPr>
          <p:cNvPr id="5" name="Picture 4"/>
          <p:cNvPicPr>
            <a:picLocks noChangeAspect="1"/>
          </p:cNvPicPr>
          <p:nvPr/>
        </p:nvPicPr>
        <p:blipFill>
          <a:blip r:embed="rId2"/>
          <a:stretch>
            <a:fillRect/>
          </a:stretch>
        </p:blipFill>
        <p:spPr>
          <a:xfrm>
            <a:off x="4082413" y="254000"/>
            <a:ext cx="4762500" cy="6350000"/>
          </a:xfrm>
          <a:prstGeom prst="rect">
            <a:avLst/>
          </a:prstGeom>
        </p:spPr>
      </p:pic>
    </p:spTree>
    <p:extLst>
      <p:ext uri="{BB962C8B-B14F-4D97-AF65-F5344CB8AC3E}">
        <p14:creationId xmlns:p14="http://schemas.microsoft.com/office/powerpoint/2010/main" val="16236662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Perceived vs. actual affordance</a:t>
            </a:r>
            <a:endParaRPr lang="en-US" dirty="0"/>
          </a:p>
        </p:txBody>
      </p:sp>
      <p:pic>
        <p:nvPicPr>
          <p:cNvPr id="4" name="Picture 3"/>
          <p:cNvPicPr>
            <a:picLocks noChangeAspect="1"/>
          </p:cNvPicPr>
          <p:nvPr/>
        </p:nvPicPr>
        <p:blipFill>
          <a:blip r:embed="rId2"/>
          <a:stretch>
            <a:fillRect/>
          </a:stretch>
        </p:blipFill>
        <p:spPr>
          <a:xfrm>
            <a:off x="553841" y="2123700"/>
            <a:ext cx="2634070" cy="2634070"/>
          </a:xfrm>
          <a:prstGeom prst="rect">
            <a:avLst/>
          </a:prstGeom>
        </p:spPr>
      </p:pic>
      <p:pic>
        <p:nvPicPr>
          <p:cNvPr id="5" name="Picture 4"/>
          <p:cNvPicPr>
            <a:picLocks noChangeAspect="1"/>
          </p:cNvPicPr>
          <p:nvPr/>
        </p:nvPicPr>
        <p:blipFill>
          <a:blip r:embed="rId3"/>
          <a:stretch>
            <a:fillRect/>
          </a:stretch>
        </p:blipFill>
        <p:spPr>
          <a:xfrm>
            <a:off x="3652253" y="2123700"/>
            <a:ext cx="1895696" cy="2550573"/>
          </a:xfrm>
          <a:prstGeom prst="rect">
            <a:avLst/>
          </a:prstGeom>
        </p:spPr>
      </p:pic>
      <p:pic>
        <p:nvPicPr>
          <p:cNvPr id="7" name="Picture 6"/>
          <p:cNvPicPr>
            <a:picLocks noChangeAspect="1"/>
          </p:cNvPicPr>
          <p:nvPr/>
        </p:nvPicPr>
        <p:blipFill>
          <a:blip r:embed="rId4"/>
          <a:stretch>
            <a:fillRect/>
          </a:stretch>
        </p:blipFill>
        <p:spPr>
          <a:xfrm>
            <a:off x="6502133" y="3035300"/>
            <a:ext cx="1625600" cy="774700"/>
          </a:xfrm>
          <a:prstGeom prst="rect">
            <a:avLst/>
          </a:prstGeom>
        </p:spPr>
      </p:pic>
      <p:sp>
        <p:nvSpPr>
          <p:cNvPr id="8" name="TextBox 7"/>
          <p:cNvSpPr txBox="1"/>
          <p:nvPr/>
        </p:nvSpPr>
        <p:spPr>
          <a:xfrm>
            <a:off x="1045944" y="5482088"/>
            <a:ext cx="1489636" cy="369332"/>
          </a:xfrm>
          <a:prstGeom prst="rect">
            <a:avLst/>
          </a:prstGeom>
          <a:noFill/>
        </p:spPr>
        <p:txBody>
          <a:bodyPr wrap="none" rtlCol="0">
            <a:spAutoFit/>
          </a:bodyPr>
          <a:lstStyle/>
          <a:p>
            <a:r>
              <a:rPr lang="en-US" dirty="0" smtClean="0">
                <a:solidFill>
                  <a:schemeClr val="bg1"/>
                </a:solidFill>
              </a:rPr>
              <a:t>Affords sitting</a:t>
            </a:r>
            <a:endParaRPr lang="en-US" dirty="0">
              <a:solidFill>
                <a:schemeClr val="bg1"/>
              </a:solidFill>
            </a:endParaRPr>
          </a:p>
        </p:txBody>
      </p:sp>
      <p:sp>
        <p:nvSpPr>
          <p:cNvPr id="9" name="TextBox 8"/>
          <p:cNvSpPr txBox="1"/>
          <p:nvPr/>
        </p:nvSpPr>
        <p:spPr>
          <a:xfrm>
            <a:off x="3759838" y="5482088"/>
            <a:ext cx="1655884" cy="369332"/>
          </a:xfrm>
          <a:prstGeom prst="rect">
            <a:avLst/>
          </a:prstGeom>
          <a:noFill/>
        </p:spPr>
        <p:txBody>
          <a:bodyPr wrap="none" rtlCol="0">
            <a:spAutoFit/>
          </a:bodyPr>
          <a:lstStyle/>
          <a:p>
            <a:r>
              <a:rPr lang="en-US" dirty="0" smtClean="0">
                <a:solidFill>
                  <a:schemeClr val="bg1"/>
                </a:solidFill>
              </a:rPr>
              <a:t>Affords pushing</a:t>
            </a:r>
            <a:endParaRPr lang="en-US" dirty="0">
              <a:solidFill>
                <a:schemeClr val="bg1"/>
              </a:solidFill>
            </a:endParaRPr>
          </a:p>
        </p:txBody>
      </p:sp>
      <p:sp>
        <p:nvSpPr>
          <p:cNvPr id="10" name="TextBox 9"/>
          <p:cNvSpPr txBox="1"/>
          <p:nvPr/>
        </p:nvSpPr>
        <p:spPr>
          <a:xfrm>
            <a:off x="6181946" y="5482088"/>
            <a:ext cx="2170298" cy="369332"/>
          </a:xfrm>
          <a:prstGeom prst="rect">
            <a:avLst/>
          </a:prstGeom>
          <a:noFill/>
        </p:spPr>
        <p:txBody>
          <a:bodyPr wrap="none" rtlCol="0">
            <a:spAutoFit/>
          </a:bodyPr>
          <a:lstStyle/>
          <a:p>
            <a:r>
              <a:rPr lang="en-US" dirty="0" smtClean="0">
                <a:solidFill>
                  <a:schemeClr val="bg1"/>
                </a:solidFill>
              </a:rPr>
              <a:t>Perceived affordance</a:t>
            </a:r>
            <a:endParaRPr lang="en-US" dirty="0">
              <a:solidFill>
                <a:schemeClr val="bg1"/>
              </a:solidFill>
            </a:endParaRPr>
          </a:p>
        </p:txBody>
      </p:sp>
    </p:spTree>
    <p:extLst>
      <p:ext uri="{BB962C8B-B14F-4D97-AF65-F5344CB8AC3E}">
        <p14:creationId xmlns:p14="http://schemas.microsoft.com/office/powerpoint/2010/main" val="13274365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Affordances vs. convention</a:t>
            </a:r>
            <a:endParaRPr lang="en-US" dirty="0"/>
          </a:p>
        </p:txBody>
      </p:sp>
      <p:sp>
        <p:nvSpPr>
          <p:cNvPr id="3" name="Content Placeholder 2"/>
          <p:cNvSpPr>
            <a:spLocks noGrp="1"/>
          </p:cNvSpPr>
          <p:nvPr>
            <p:ph idx="1"/>
          </p:nvPr>
        </p:nvSpPr>
        <p:spPr/>
        <p:txBody>
          <a:bodyPr/>
          <a:lstStyle/>
          <a:p>
            <a:r>
              <a:rPr lang="en-US" dirty="0" smtClean="0"/>
              <a:t>What does </a:t>
            </a:r>
            <a:r>
              <a:rPr lang="en-US" u="sng" dirty="0" smtClean="0">
                <a:solidFill>
                  <a:srgbClr val="3366FF"/>
                </a:solidFill>
              </a:rPr>
              <a:t>this</a:t>
            </a:r>
            <a:r>
              <a:rPr lang="en-US" dirty="0" smtClean="0">
                <a:solidFill>
                  <a:srgbClr val="3366FF"/>
                </a:solidFill>
              </a:rPr>
              <a:t> </a:t>
            </a:r>
            <a:r>
              <a:rPr lang="en-US" dirty="0" smtClean="0"/>
              <a:t>do?</a:t>
            </a:r>
            <a:endParaRPr lang="en-US" dirty="0"/>
          </a:p>
        </p:txBody>
      </p:sp>
    </p:spTree>
    <p:extLst>
      <p:ext uri="{BB962C8B-B14F-4D97-AF65-F5344CB8AC3E}">
        <p14:creationId xmlns:p14="http://schemas.microsoft.com/office/powerpoint/2010/main" val="20644289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a:t>
            </a:r>
            <a:endParaRPr lang="en-US" dirty="0"/>
          </a:p>
        </p:txBody>
      </p:sp>
      <p:sp>
        <p:nvSpPr>
          <p:cNvPr id="3" name="Content Placeholder 2"/>
          <p:cNvSpPr>
            <a:spLocks noGrp="1"/>
          </p:cNvSpPr>
          <p:nvPr>
            <p:ph idx="1"/>
          </p:nvPr>
        </p:nvSpPr>
        <p:spPr/>
        <p:txBody>
          <a:bodyPr/>
          <a:lstStyle/>
          <a:p>
            <a:r>
              <a:rPr lang="en-US" dirty="0" smtClean="0"/>
              <a:t>How was class on Tuesday? :)</a:t>
            </a:r>
          </a:p>
          <a:p>
            <a:endParaRPr lang="en-US" dirty="0"/>
          </a:p>
          <a:p>
            <a:r>
              <a:rPr lang="en-US" dirty="0" smtClean="0"/>
              <a:t>Sorry for confusion about assignments! :( </a:t>
            </a:r>
            <a:br>
              <a:rPr lang="en-US" dirty="0" smtClean="0"/>
            </a:br>
            <a:r>
              <a:rPr lang="en-US" dirty="0" smtClean="0"/>
              <a:t>any questions?</a:t>
            </a:r>
          </a:p>
          <a:p>
            <a:endParaRPr lang="en-US" dirty="0"/>
          </a:p>
          <a:p>
            <a:r>
              <a:rPr lang="en-US" dirty="0" smtClean="0"/>
              <a:t>Where I was: 2014 ACM conference on computers and Accessibility (ASSETS 2014)</a:t>
            </a:r>
            <a:endParaRPr lang="en-US" dirty="0"/>
          </a:p>
        </p:txBody>
      </p:sp>
    </p:spTree>
    <p:extLst>
      <p:ext uri="{BB962C8B-B14F-4D97-AF65-F5344CB8AC3E}">
        <p14:creationId xmlns:p14="http://schemas.microsoft.com/office/powerpoint/2010/main" val="27205759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Affordances vs. convention</a:t>
            </a:r>
            <a:endParaRPr lang="en-US" dirty="0"/>
          </a:p>
        </p:txBody>
      </p:sp>
      <p:sp>
        <p:nvSpPr>
          <p:cNvPr id="3" name="Content Placeholder 2"/>
          <p:cNvSpPr>
            <a:spLocks noGrp="1"/>
          </p:cNvSpPr>
          <p:nvPr>
            <p:ph idx="1"/>
          </p:nvPr>
        </p:nvSpPr>
        <p:spPr/>
        <p:txBody>
          <a:bodyPr/>
          <a:lstStyle/>
          <a:p>
            <a:r>
              <a:rPr lang="en-US" dirty="0" smtClean="0"/>
              <a:t>What does </a:t>
            </a:r>
            <a:r>
              <a:rPr lang="en-US" u="sng" dirty="0" smtClean="0">
                <a:solidFill>
                  <a:srgbClr val="3366FF"/>
                </a:solidFill>
              </a:rPr>
              <a:t>this</a:t>
            </a:r>
            <a:r>
              <a:rPr lang="en-US" dirty="0" smtClean="0">
                <a:solidFill>
                  <a:srgbClr val="3366FF"/>
                </a:solidFill>
              </a:rPr>
              <a:t> </a:t>
            </a:r>
            <a:r>
              <a:rPr lang="en-US" dirty="0" smtClean="0"/>
              <a:t>do?</a:t>
            </a:r>
          </a:p>
          <a:p>
            <a:endParaRPr lang="en-US" dirty="0"/>
          </a:p>
          <a:p>
            <a:r>
              <a:rPr lang="en-US" dirty="0" smtClean="0"/>
              <a:t>A cultural convention: blue underlined things are web links</a:t>
            </a:r>
            <a:endParaRPr lang="en-US" dirty="0"/>
          </a:p>
        </p:txBody>
      </p:sp>
    </p:spTree>
    <p:extLst>
      <p:ext uri="{BB962C8B-B14F-4D97-AF65-F5344CB8AC3E}">
        <p14:creationId xmlns:p14="http://schemas.microsoft.com/office/powerpoint/2010/main" val="21247082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models</a:t>
            </a:r>
            <a:endParaRPr lang="en-US" dirty="0"/>
          </a:p>
        </p:txBody>
      </p:sp>
      <p:sp>
        <p:nvSpPr>
          <p:cNvPr id="3" name="Content Placeholder 2"/>
          <p:cNvSpPr>
            <a:spLocks noGrp="1"/>
          </p:cNvSpPr>
          <p:nvPr>
            <p:ph idx="1"/>
          </p:nvPr>
        </p:nvSpPr>
        <p:spPr/>
        <p:txBody>
          <a:bodyPr/>
          <a:lstStyle/>
          <a:p>
            <a:r>
              <a:rPr lang="en-US" dirty="0" smtClean="0"/>
              <a:t>How the system works vs. how the user thinks it works</a:t>
            </a:r>
          </a:p>
        </p:txBody>
      </p:sp>
    </p:spTree>
    <p:extLst>
      <p:ext uri="{BB962C8B-B14F-4D97-AF65-F5344CB8AC3E}">
        <p14:creationId xmlns:p14="http://schemas.microsoft.com/office/powerpoint/2010/main" val="42211331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models</a:t>
            </a:r>
            <a:endParaRPr lang="en-US" dirty="0"/>
          </a:p>
        </p:txBody>
      </p:sp>
      <p:sp>
        <p:nvSpPr>
          <p:cNvPr id="3" name="Content Placeholder 2"/>
          <p:cNvSpPr>
            <a:spLocks noGrp="1"/>
          </p:cNvSpPr>
          <p:nvPr>
            <p:ph idx="1"/>
          </p:nvPr>
        </p:nvSpPr>
        <p:spPr>
          <a:xfrm>
            <a:off x="457200" y="1600200"/>
            <a:ext cx="8229600" cy="4973662"/>
          </a:xfrm>
        </p:spPr>
        <p:txBody>
          <a:bodyPr>
            <a:normAutofit/>
          </a:bodyPr>
          <a:lstStyle/>
          <a:p>
            <a:r>
              <a:rPr lang="en-US" dirty="0" smtClean="0"/>
              <a:t>Breakdown when user’s conceptual model works differently than the actual system (the system model)</a:t>
            </a:r>
          </a:p>
          <a:p>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2269053" y="3339370"/>
            <a:ext cx="5125756" cy="3234492"/>
          </a:xfrm>
          <a:prstGeom prst="rect">
            <a:avLst/>
          </a:prstGeom>
        </p:spPr>
      </p:pic>
    </p:spTree>
    <p:extLst>
      <p:ext uri="{BB962C8B-B14F-4D97-AF65-F5344CB8AC3E}">
        <p14:creationId xmlns:p14="http://schemas.microsoft.com/office/powerpoint/2010/main" val="27819313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status and feedback</a:t>
            </a:r>
            <a:endParaRPr lang="en-US" dirty="0"/>
          </a:p>
        </p:txBody>
      </p:sp>
      <p:sp>
        <p:nvSpPr>
          <p:cNvPr id="3" name="Content Placeholder 2"/>
          <p:cNvSpPr>
            <a:spLocks noGrp="1"/>
          </p:cNvSpPr>
          <p:nvPr>
            <p:ph idx="1"/>
          </p:nvPr>
        </p:nvSpPr>
        <p:spPr/>
        <p:txBody>
          <a:bodyPr/>
          <a:lstStyle/>
          <a:p>
            <a:r>
              <a:rPr lang="en-US" dirty="0" smtClean="0"/>
              <a:t>What’s going on?</a:t>
            </a:r>
          </a:p>
          <a:p>
            <a:r>
              <a:rPr lang="en-US" dirty="0"/>
              <a:t>What did I just do</a:t>
            </a:r>
            <a:r>
              <a:rPr lang="en-US" dirty="0" smtClean="0"/>
              <a:t>?</a:t>
            </a:r>
          </a:p>
          <a:p>
            <a:endParaRPr lang="en-US" dirty="0"/>
          </a:p>
        </p:txBody>
      </p:sp>
    </p:spTree>
    <p:extLst>
      <p:ext uri="{BB962C8B-B14F-4D97-AF65-F5344CB8AC3E}">
        <p14:creationId xmlns:p14="http://schemas.microsoft.com/office/powerpoint/2010/main" val="6511307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status</a:t>
            </a:r>
            <a:endParaRPr lang="en-US" dirty="0"/>
          </a:p>
        </p:txBody>
      </p:sp>
      <p:pic>
        <p:nvPicPr>
          <p:cNvPr id="4" name="Picture 3"/>
          <p:cNvPicPr>
            <a:picLocks noChangeAspect="1"/>
          </p:cNvPicPr>
          <p:nvPr/>
        </p:nvPicPr>
        <p:blipFill>
          <a:blip r:embed="rId2"/>
          <a:stretch>
            <a:fillRect/>
          </a:stretch>
        </p:blipFill>
        <p:spPr>
          <a:xfrm>
            <a:off x="5251646" y="2189329"/>
            <a:ext cx="3892354" cy="3310738"/>
          </a:xfrm>
          <a:prstGeom prst="rect">
            <a:avLst/>
          </a:prstGeom>
        </p:spPr>
      </p:pic>
      <p:pic>
        <p:nvPicPr>
          <p:cNvPr id="6" name="Picture 5"/>
          <p:cNvPicPr>
            <a:picLocks noChangeAspect="1"/>
          </p:cNvPicPr>
          <p:nvPr/>
        </p:nvPicPr>
        <p:blipFill>
          <a:blip r:embed="rId3"/>
          <a:stretch>
            <a:fillRect/>
          </a:stretch>
        </p:blipFill>
        <p:spPr>
          <a:xfrm>
            <a:off x="157514" y="2055590"/>
            <a:ext cx="4872121" cy="3209642"/>
          </a:xfrm>
          <a:prstGeom prst="rect">
            <a:avLst/>
          </a:prstGeom>
        </p:spPr>
      </p:pic>
    </p:spTree>
    <p:extLst>
      <p:ext uri="{BB962C8B-B14F-4D97-AF65-F5344CB8AC3E}">
        <p14:creationId xmlns:p14="http://schemas.microsoft.com/office/powerpoint/2010/main" val="412029849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status</a:t>
            </a:r>
            <a:endParaRPr lang="en-US" dirty="0"/>
          </a:p>
        </p:txBody>
      </p:sp>
      <p:pic>
        <p:nvPicPr>
          <p:cNvPr id="4" name="Picture 3"/>
          <p:cNvPicPr>
            <a:picLocks noChangeAspect="1"/>
          </p:cNvPicPr>
          <p:nvPr/>
        </p:nvPicPr>
        <p:blipFill>
          <a:blip r:embed="rId2"/>
          <a:stretch>
            <a:fillRect/>
          </a:stretch>
        </p:blipFill>
        <p:spPr>
          <a:xfrm>
            <a:off x="1293446" y="2041086"/>
            <a:ext cx="3637429" cy="2735903"/>
          </a:xfrm>
          <a:prstGeom prst="rect">
            <a:avLst/>
          </a:prstGeom>
        </p:spPr>
      </p:pic>
      <p:sp>
        <p:nvSpPr>
          <p:cNvPr id="5" name="TextBox 4"/>
          <p:cNvSpPr txBox="1"/>
          <p:nvPr/>
        </p:nvSpPr>
        <p:spPr>
          <a:xfrm>
            <a:off x="6489118" y="2934760"/>
            <a:ext cx="801985" cy="646331"/>
          </a:xfrm>
          <a:prstGeom prst="rect">
            <a:avLst/>
          </a:prstGeom>
          <a:noFill/>
        </p:spPr>
        <p:txBody>
          <a:bodyPr wrap="none" rtlCol="0">
            <a:spAutoFit/>
          </a:bodyPr>
          <a:lstStyle/>
          <a:p>
            <a:r>
              <a:rPr lang="en-US" dirty="0" smtClean="0">
                <a:solidFill>
                  <a:srgbClr val="000000"/>
                </a:solidFill>
              </a:rPr>
              <a:t>Good?</a:t>
            </a:r>
          </a:p>
          <a:p>
            <a:r>
              <a:rPr lang="en-US" dirty="0" smtClean="0">
                <a:solidFill>
                  <a:srgbClr val="000000"/>
                </a:solidFill>
              </a:rPr>
              <a:t>Bad?</a:t>
            </a:r>
          </a:p>
        </p:txBody>
      </p:sp>
    </p:spTree>
    <p:extLst>
      <p:ext uri="{BB962C8B-B14F-4D97-AF65-F5344CB8AC3E}">
        <p14:creationId xmlns:p14="http://schemas.microsoft.com/office/powerpoint/2010/main" val="13147005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System status</a:t>
            </a:r>
            <a:endParaRPr lang="en-US" dirty="0">
              <a:solidFill>
                <a:srgbClr val="FFFFFF"/>
              </a:solidFill>
            </a:endParaRPr>
          </a:p>
        </p:txBody>
      </p:sp>
      <p:pic>
        <p:nvPicPr>
          <p:cNvPr id="4" name="Picture 3"/>
          <p:cNvPicPr>
            <a:picLocks noChangeAspect="1"/>
          </p:cNvPicPr>
          <p:nvPr/>
        </p:nvPicPr>
        <p:blipFill>
          <a:blip r:embed="rId2"/>
          <a:stretch>
            <a:fillRect/>
          </a:stretch>
        </p:blipFill>
        <p:spPr>
          <a:xfrm>
            <a:off x="1293446" y="2041086"/>
            <a:ext cx="3637429" cy="2735903"/>
          </a:xfrm>
          <a:prstGeom prst="rect">
            <a:avLst/>
          </a:prstGeom>
        </p:spPr>
      </p:pic>
      <p:sp>
        <p:nvSpPr>
          <p:cNvPr id="5" name="TextBox 4"/>
          <p:cNvSpPr txBox="1"/>
          <p:nvPr/>
        </p:nvSpPr>
        <p:spPr>
          <a:xfrm>
            <a:off x="6489118" y="2934760"/>
            <a:ext cx="2428870" cy="2031325"/>
          </a:xfrm>
          <a:prstGeom prst="rect">
            <a:avLst/>
          </a:prstGeom>
          <a:noFill/>
        </p:spPr>
        <p:txBody>
          <a:bodyPr wrap="none" rtlCol="0">
            <a:spAutoFit/>
          </a:bodyPr>
          <a:lstStyle/>
          <a:p>
            <a:r>
              <a:rPr lang="en-US" dirty="0" smtClean="0">
                <a:solidFill>
                  <a:srgbClr val="FFFFFF"/>
                </a:solidFill>
              </a:rPr>
              <a:t>Good?</a:t>
            </a:r>
          </a:p>
          <a:p>
            <a:r>
              <a:rPr lang="en-US" dirty="0" smtClean="0">
                <a:solidFill>
                  <a:srgbClr val="FFFFFF"/>
                </a:solidFill>
              </a:rPr>
              <a:t>- Tells me I need to wait</a:t>
            </a:r>
            <a:endParaRPr lang="en-US" dirty="0">
              <a:solidFill>
                <a:srgbClr val="FFFFFF"/>
              </a:solidFill>
            </a:endParaRPr>
          </a:p>
          <a:p>
            <a:endParaRPr lang="en-US" dirty="0" smtClean="0">
              <a:solidFill>
                <a:srgbClr val="FFFFFF"/>
              </a:solidFill>
            </a:endParaRPr>
          </a:p>
          <a:p>
            <a:r>
              <a:rPr lang="en-US" dirty="0" smtClean="0">
                <a:solidFill>
                  <a:srgbClr val="FFFFFF"/>
                </a:solidFill>
              </a:rPr>
              <a:t>Bad?</a:t>
            </a:r>
          </a:p>
          <a:p>
            <a:pPr marL="285750" indent="-285750">
              <a:buFontTx/>
              <a:buChar char="-"/>
            </a:pPr>
            <a:r>
              <a:rPr lang="en-US" dirty="0" smtClean="0">
                <a:solidFill>
                  <a:srgbClr val="FFFFFF"/>
                </a:solidFill>
              </a:rPr>
              <a:t>Why?</a:t>
            </a:r>
          </a:p>
          <a:p>
            <a:pPr marL="285750" indent="-285750">
              <a:buFontTx/>
              <a:buChar char="-"/>
            </a:pPr>
            <a:r>
              <a:rPr lang="en-US" dirty="0" smtClean="0">
                <a:solidFill>
                  <a:srgbClr val="FFFFFF"/>
                </a:solidFill>
              </a:rPr>
              <a:t>How long?</a:t>
            </a:r>
          </a:p>
          <a:p>
            <a:pPr marL="285750" indent="-285750">
              <a:buFontTx/>
              <a:buChar char="-"/>
            </a:pPr>
            <a:r>
              <a:rPr lang="en-US" dirty="0" smtClean="0">
                <a:solidFill>
                  <a:srgbClr val="FFFFFF"/>
                </a:solidFill>
              </a:rPr>
              <a:t>What is it doing?</a:t>
            </a:r>
          </a:p>
        </p:txBody>
      </p:sp>
    </p:spTree>
    <p:extLst>
      <p:ext uri="{BB962C8B-B14F-4D97-AF65-F5344CB8AC3E}">
        <p14:creationId xmlns:p14="http://schemas.microsoft.com/office/powerpoint/2010/main" val="309110711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pic>
        <p:nvPicPr>
          <p:cNvPr id="5" name="Picture 4"/>
          <p:cNvPicPr>
            <a:picLocks noChangeAspect="1"/>
          </p:cNvPicPr>
          <p:nvPr/>
        </p:nvPicPr>
        <p:blipFill>
          <a:blip r:embed="rId2"/>
          <a:stretch>
            <a:fillRect/>
          </a:stretch>
        </p:blipFill>
        <p:spPr>
          <a:xfrm>
            <a:off x="0" y="2197100"/>
            <a:ext cx="9144000" cy="2440983"/>
          </a:xfrm>
          <a:prstGeom prst="rect">
            <a:avLst/>
          </a:prstGeom>
        </p:spPr>
      </p:pic>
    </p:spTree>
    <p:extLst>
      <p:ext uri="{BB962C8B-B14F-4D97-AF65-F5344CB8AC3E}">
        <p14:creationId xmlns:p14="http://schemas.microsoft.com/office/powerpoint/2010/main" val="15017782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sp>
        <p:nvSpPr>
          <p:cNvPr id="3" name="Content Placeholder 2"/>
          <p:cNvSpPr>
            <a:spLocks noGrp="1"/>
          </p:cNvSpPr>
          <p:nvPr>
            <p:ph idx="1"/>
          </p:nvPr>
        </p:nvSpPr>
        <p:spPr/>
        <p:txBody>
          <a:bodyPr/>
          <a:lstStyle/>
          <a:p>
            <a:r>
              <a:rPr lang="en-US" dirty="0" smtClean="0"/>
              <a:t>Relation between controls and the things that they control</a:t>
            </a:r>
          </a:p>
          <a:p>
            <a:pPr lvl="1"/>
            <a:endParaRPr lang="en-US" dirty="0" smtClean="0"/>
          </a:p>
          <a:p>
            <a:r>
              <a:rPr lang="en-US" dirty="0" smtClean="0"/>
              <a:t>What is a good mapping?</a:t>
            </a:r>
            <a:endParaRPr lang="en-US" dirty="0"/>
          </a:p>
        </p:txBody>
      </p:sp>
    </p:spTree>
    <p:extLst>
      <p:ext uri="{BB962C8B-B14F-4D97-AF65-F5344CB8AC3E}">
        <p14:creationId xmlns:p14="http://schemas.microsoft.com/office/powerpoint/2010/main" val="2024827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pic>
        <p:nvPicPr>
          <p:cNvPr id="4" name="Picture 3"/>
          <p:cNvPicPr>
            <a:picLocks noChangeAspect="1"/>
          </p:cNvPicPr>
          <p:nvPr/>
        </p:nvPicPr>
        <p:blipFill>
          <a:blip r:embed="rId2"/>
          <a:stretch>
            <a:fillRect/>
          </a:stretch>
        </p:blipFill>
        <p:spPr>
          <a:xfrm>
            <a:off x="4247811" y="1749387"/>
            <a:ext cx="4556880" cy="4376504"/>
          </a:xfrm>
          <a:prstGeom prst="rect">
            <a:avLst/>
          </a:prstGeom>
        </p:spPr>
      </p:pic>
      <p:pic>
        <p:nvPicPr>
          <p:cNvPr id="5" name="Picture 4"/>
          <p:cNvPicPr>
            <a:picLocks noChangeAspect="1"/>
          </p:cNvPicPr>
          <p:nvPr/>
        </p:nvPicPr>
        <p:blipFill>
          <a:blip r:embed="rId3"/>
          <a:stretch>
            <a:fillRect/>
          </a:stretch>
        </p:blipFill>
        <p:spPr>
          <a:xfrm>
            <a:off x="297619" y="2327817"/>
            <a:ext cx="3810000" cy="3086100"/>
          </a:xfrm>
          <a:prstGeom prst="rect">
            <a:avLst/>
          </a:prstGeom>
        </p:spPr>
      </p:pic>
    </p:spTree>
    <p:extLst>
      <p:ext uri="{BB962C8B-B14F-4D97-AF65-F5344CB8AC3E}">
        <p14:creationId xmlns:p14="http://schemas.microsoft.com/office/powerpoint/2010/main" val="41720815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ASSETS papers</a:t>
            </a:r>
            <a:endParaRPr lang="en-US" dirty="0"/>
          </a:p>
        </p:txBody>
      </p:sp>
      <p:sp>
        <p:nvSpPr>
          <p:cNvPr id="3" name="Content Placeholder 2"/>
          <p:cNvSpPr>
            <a:spLocks noGrp="1"/>
          </p:cNvSpPr>
          <p:nvPr>
            <p:ph idx="1"/>
          </p:nvPr>
        </p:nvSpPr>
        <p:spPr/>
        <p:txBody>
          <a:bodyPr/>
          <a:lstStyle/>
          <a:p>
            <a:r>
              <a:rPr lang="en-US" sz="2000" dirty="0">
                <a:hlinkClick r:id="rId2"/>
              </a:rPr>
              <a:t>http://dl.acm.org/citation.cfm?id=2661334&amp;picked=prox&amp;CFID=433221996&amp;CFTOKEN=</a:t>
            </a:r>
            <a:r>
              <a:rPr lang="en-US" sz="2000" dirty="0" smtClean="0">
                <a:hlinkClick r:id="rId2"/>
              </a:rPr>
              <a:t>14371626</a:t>
            </a:r>
            <a:endParaRPr lang="en-US" sz="2000" dirty="0" smtClean="0"/>
          </a:p>
          <a:p>
            <a:endParaRPr lang="en-US" dirty="0" smtClean="0"/>
          </a:p>
          <a:p>
            <a:r>
              <a:rPr lang="en-US" dirty="0" smtClean="0"/>
              <a:t>Cool papers on</a:t>
            </a:r>
          </a:p>
          <a:p>
            <a:pPr lvl="1"/>
            <a:r>
              <a:rPr lang="en-US" dirty="0" smtClean="0"/>
              <a:t>Haptic steering wheels for blind drivers </a:t>
            </a:r>
          </a:p>
          <a:p>
            <a:pPr lvl="1"/>
            <a:r>
              <a:rPr lang="en-US" dirty="0" smtClean="0"/>
              <a:t>Google Glass to guide blind users</a:t>
            </a:r>
          </a:p>
          <a:p>
            <a:pPr lvl="1"/>
            <a:r>
              <a:rPr lang="en-US" dirty="0" smtClean="0"/>
              <a:t>3D printing in special education classrooms</a:t>
            </a:r>
          </a:p>
          <a:p>
            <a:pPr lvl="1"/>
            <a:r>
              <a:rPr lang="en-US" dirty="0" smtClean="0"/>
              <a:t>Interactive gestures for power wheelchairs</a:t>
            </a:r>
          </a:p>
          <a:p>
            <a:pPr lvl="1"/>
            <a:endParaRPr lang="en-US" dirty="0"/>
          </a:p>
        </p:txBody>
      </p:sp>
    </p:spTree>
    <p:extLst>
      <p:ext uri="{BB962C8B-B14F-4D97-AF65-F5344CB8AC3E}">
        <p14:creationId xmlns:p14="http://schemas.microsoft.com/office/powerpoint/2010/main" val="20149486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a:t>
            </a:r>
            <a:endParaRPr lang="en-US" dirty="0"/>
          </a:p>
        </p:txBody>
      </p:sp>
      <p:pic>
        <p:nvPicPr>
          <p:cNvPr id="4" name="Picture 3"/>
          <p:cNvPicPr>
            <a:picLocks noChangeAspect="1"/>
          </p:cNvPicPr>
          <p:nvPr/>
        </p:nvPicPr>
        <p:blipFill>
          <a:blip r:embed="rId3"/>
          <a:stretch>
            <a:fillRect/>
          </a:stretch>
        </p:blipFill>
        <p:spPr>
          <a:xfrm>
            <a:off x="4247811" y="1749387"/>
            <a:ext cx="4556880" cy="4376504"/>
          </a:xfrm>
          <a:prstGeom prst="rect">
            <a:avLst/>
          </a:prstGeom>
        </p:spPr>
      </p:pic>
      <p:pic>
        <p:nvPicPr>
          <p:cNvPr id="5" name="Picture 4"/>
          <p:cNvPicPr>
            <a:picLocks noChangeAspect="1"/>
          </p:cNvPicPr>
          <p:nvPr/>
        </p:nvPicPr>
        <p:blipFill>
          <a:blip r:embed="rId4"/>
          <a:stretch>
            <a:fillRect/>
          </a:stretch>
        </p:blipFill>
        <p:spPr>
          <a:xfrm>
            <a:off x="297619" y="2327817"/>
            <a:ext cx="3810000" cy="3086100"/>
          </a:xfrm>
          <a:prstGeom prst="rect">
            <a:avLst/>
          </a:prstGeom>
        </p:spPr>
      </p:pic>
      <p:sp>
        <p:nvSpPr>
          <p:cNvPr id="3" name="TextBox 2"/>
          <p:cNvSpPr txBox="1"/>
          <p:nvPr/>
        </p:nvSpPr>
        <p:spPr>
          <a:xfrm>
            <a:off x="5720670" y="6261134"/>
            <a:ext cx="1759466" cy="369332"/>
          </a:xfrm>
          <a:prstGeom prst="rect">
            <a:avLst/>
          </a:prstGeom>
          <a:noFill/>
        </p:spPr>
        <p:txBody>
          <a:bodyPr wrap="none" rtlCol="0">
            <a:spAutoFit/>
          </a:bodyPr>
          <a:lstStyle/>
          <a:p>
            <a:r>
              <a:rPr lang="en-US" dirty="0" smtClean="0">
                <a:solidFill>
                  <a:srgbClr val="000000"/>
                </a:solidFill>
              </a:rPr>
              <a:t>Natural mapping </a:t>
            </a:r>
          </a:p>
        </p:txBody>
      </p:sp>
      <p:sp>
        <p:nvSpPr>
          <p:cNvPr id="6" name="TextBox 5"/>
          <p:cNvSpPr txBox="1"/>
          <p:nvPr/>
        </p:nvSpPr>
        <p:spPr>
          <a:xfrm>
            <a:off x="1174018" y="5592051"/>
            <a:ext cx="1898890" cy="369332"/>
          </a:xfrm>
          <a:prstGeom prst="rect">
            <a:avLst/>
          </a:prstGeom>
          <a:noFill/>
        </p:spPr>
        <p:txBody>
          <a:bodyPr wrap="none" rtlCol="0">
            <a:spAutoFit/>
          </a:bodyPr>
          <a:lstStyle/>
          <a:p>
            <a:r>
              <a:rPr lang="en-US" dirty="0" smtClean="0">
                <a:solidFill>
                  <a:srgbClr val="000000"/>
                </a:solidFill>
              </a:rPr>
              <a:t>Arbitrary mapping</a:t>
            </a:r>
          </a:p>
        </p:txBody>
      </p:sp>
    </p:spTree>
    <p:extLst>
      <p:ext uri="{BB962C8B-B14F-4D97-AF65-F5344CB8AC3E}">
        <p14:creationId xmlns:p14="http://schemas.microsoft.com/office/powerpoint/2010/main" val="1072415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700" y="0"/>
            <a:ext cx="8353514" cy="6858000"/>
          </a:xfrm>
          <a:prstGeom prst="rect">
            <a:avLst/>
          </a:prstGeom>
        </p:spPr>
      </p:pic>
    </p:spTree>
    <p:extLst>
      <p:ext uri="{BB962C8B-B14F-4D97-AF65-F5344CB8AC3E}">
        <p14:creationId xmlns:p14="http://schemas.microsoft.com/office/powerpoint/2010/main" val="373755666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0" y="990600"/>
            <a:ext cx="7112000" cy="4876800"/>
          </a:xfrm>
          <a:prstGeom prst="rect">
            <a:avLst/>
          </a:prstGeom>
        </p:spPr>
      </p:pic>
      <p:cxnSp>
        <p:nvCxnSpPr>
          <p:cNvPr id="6" name="Straight Arrow Connector 5"/>
          <p:cNvCxnSpPr/>
          <p:nvPr/>
        </p:nvCxnSpPr>
        <p:spPr>
          <a:xfrm>
            <a:off x="4081998" y="2863709"/>
            <a:ext cx="1308831" cy="0"/>
          </a:xfrm>
          <a:prstGeom prst="straightConnector1">
            <a:avLst/>
          </a:prstGeom>
          <a:ln w="1270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0594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500" y="254000"/>
            <a:ext cx="6731000" cy="6350000"/>
          </a:xfrm>
          <a:prstGeom prst="rect">
            <a:avLst/>
          </a:prstGeom>
        </p:spPr>
      </p:pic>
    </p:spTree>
    <p:extLst>
      <p:ext uri="{BB962C8B-B14F-4D97-AF65-F5344CB8AC3E}">
        <p14:creationId xmlns:p14="http://schemas.microsoft.com/office/powerpoint/2010/main" val="7223937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3" name="Content Placeholder 2"/>
          <p:cNvSpPr>
            <a:spLocks noGrp="1"/>
          </p:cNvSpPr>
          <p:nvPr>
            <p:ph idx="1"/>
          </p:nvPr>
        </p:nvSpPr>
        <p:spPr/>
        <p:txBody>
          <a:bodyPr/>
          <a:lstStyle/>
          <a:p>
            <a:r>
              <a:rPr lang="en-US" dirty="0" smtClean="0"/>
              <a:t>What are they?</a:t>
            </a:r>
          </a:p>
          <a:p>
            <a:r>
              <a:rPr lang="en-US" dirty="0" smtClean="0"/>
              <a:t>Good/bad?</a:t>
            </a:r>
            <a:endParaRPr lang="en-US" dirty="0"/>
          </a:p>
        </p:txBody>
      </p:sp>
    </p:spTree>
    <p:extLst>
      <p:ext uri="{BB962C8B-B14F-4D97-AF65-F5344CB8AC3E}">
        <p14:creationId xmlns:p14="http://schemas.microsoft.com/office/powerpoint/2010/main" val="41170241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pic>
        <p:nvPicPr>
          <p:cNvPr id="4" name="Picture 3"/>
          <p:cNvPicPr>
            <a:picLocks noChangeAspect="1"/>
          </p:cNvPicPr>
          <p:nvPr/>
        </p:nvPicPr>
        <p:blipFill>
          <a:blip r:embed="rId3"/>
          <a:stretch>
            <a:fillRect/>
          </a:stretch>
        </p:blipFill>
        <p:spPr>
          <a:xfrm>
            <a:off x="556991" y="1882194"/>
            <a:ext cx="2655549" cy="3983324"/>
          </a:xfrm>
          <a:prstGeom prst="rect">
            <a:avLst/>
          </a:prstGeom>
        </p:spPr>
      </p:pic>
      <p:pic>
        <p:nvPicPr>
          <p:cNvPr id="7" name="Picture 6"/>
          <p:cNvPicPr>
            <a:picLocks noChangeAspect="1"/>
          </p:cNvPicPr>
          <p:nvPr/>
        </p:nvPicPr>
        <p:blipFill rotWithShape="1">
          <a:blip r:embed="rId4"/>
          <a:srcRect l="24605" t="24911" r="24447" b="23001"/>
          <a:stretch/>
        </p:blipFill>
        <p:spPr>
          <a:xfrm>
            <a:off x="6372876" y="1205345"/>
            <a:ext cx="2560738" cy="1463376"/>
          </a:xfrm>
          <a:prstGeom prst="rect">
            <a:avLst/>
          </a:prstGeom>
        </p:spPr>
      </p:pic>
      <p:pic>
        <p:nvPicPr>
          <p:cNvPr id="8" name="Picture 7"/>
          <p:cNvPicPr>
            <a:picLocks noChangeAspect="1"/>
          </p:cNvPicPr>
          <p:nvPr/>
        </p:nvPicPr>
        <p:blipFill rotWithShape="1">
          <a:blip r:embed="rId5"/>
          <a:srcRect l="7871" t="16805" r="6386" b="5244"/>
          <a:stretch/>
        </p:blipFill>
        <p:spPr>
          <a:xfrm>
            <a:off x="5908102" y="3009568"/>
            <a:ext cx="3025512" cy="3395668"/>
          </a:xfrm>
          <a:prstGeom prst="rect">
            <a:avLst/>
          </a:prstGeom>
        </p:spPr>
      </p:pic>
    </p:spTree>
    <p:extLst>
      <p:ext uri="{BB962C8B-B14F-4D97-AF65-F5344CB8AC3E}">
        <p14:creationId xmlns:p14="http://schemas.microsoft.com/office/powerpoint/2010/main" val="16839528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Emotional Design </a:t>
            </a:r>
            <a:r>
              <a:rPr lang="en-US" sz="2700" dirty="0" smtClean="0"/>
              <a:t>(Norman, 2004)</a:t>
            </a:r>
            <a:endParaRPr lang="en-US" sz="2700" dirty="0"/>
          </a:p>
        </p:txBody>
      </p:sp>
      <p:sp>
        <p:nvSpPr>
          <p:cNvPr id="3" name="Content Placeholder 2"/>
          <p:cNvSpPr>
            <a:spLocks noGrp="1"/>
          </p:cNvSpPr>
          <p:nvPr>
            <p:ph idx="1"/>
          </p:nvPr>
        </p:nvSpPr>
        <p:spPr/>
        <p:txBody>
          <a:bodyPr/>
          <a:lstStyle/>
          <a:p>
            <a:r>
              <a:rPr lang="en-US" dirty="0" smtClean="0"/>
              <a:t>Three levels of design</a:t>
            </a:r>
          </a:p>
          <a:p>
            <a:pPr lvl="1"/>
            <a:r>
              <a:rPr lang="en-US" dirty="0" smtClean="0"/>
              <a:t>Visceral – raw emotional/physical experience</a:t>
            </a:r>
          </a:p>
          <a:p>
            <a:pPr lvl="1"/>
            <a:r>
              <a:rPr lang="en-US" dirty="0" smtClean="0"/>
              <a:t>Behavioral – does it work the way I expect?</a:t>
            </a:r>
          </a:p>
          <a:p>
            <a:pPr lvl="1"/>
            <a:r>
              <a:rPr lang="en-US" dirty="0" smtClean="0"/>
              <a:t>Reflective – how does using this affect my perception of myself, life, the universe, everything?</a:t>
            </a:r>
            <a:endParaRPr lang="en-US" dirty="0"/>
          </a:p>
        </p:txBody>
      </p:sp>
    </p:spTree>
    <p:extLst>
      <p:ext uri="{BB962C8B-B14F-4D97-AF65-F5344CB8AC3E}">
        <p14:creationId xmlns:p14="http://schemas.microsoft.com/office/powerpoint/2010/main" val="329810247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Playfulness and fun</a:t>
            </a:r>
            <a:endParaRPr lang="en-US" dirty="0">
              <a:solidFill>
                <a:srgbClr val="FFFFFF"/>
              </a:solidFill>
            </a:endParaRPr>
          </a:p>
        </p:txBody>
      </p:sp>
      <p:pic>
        <p:nvPicPr>
          <p:cNvPr id="4" name="Picture 3"/>
          <p:cNvPicPr>
            <a:picLocks noChangeAspect="1"/>
          </p:cNvPicPr>
          <p:nvPr/>
        </p:nvPicPr>
        <p:blipFill rotWithShape="1">
          <a:blip r:embed="rId2"/>
          <a:srcRect r="3294"/>
          <a:stretch/>
        </p:blipFill>
        <p:spPr>
          <a:xfrm>
            <a:off x="4067171" y="1588865"/>
            <a:ext cx="5076829" cy="4821812"/>
          </a:xfrm>
          <a:prstGeom prst="rect">
            <a:avLst/>
          </a:prstGeom>
        </p:spPr>
      </p:pic>
      <p:pic>
        <p:nvPicPr>
          <p:cNvPr id="5" name="Picture 4"/>
          <p:cNvPicPr>
            <a:picLocks noChangeAspect="1"/>
          </p:cNvPicPr>
          <p:nvPr/>
        </p:nvPicPr>
        <p:blipFill>
          <a:blip r:embed="rId3"/>
          <a:stretch>
            <a:fillRect/>
          </a:stretch>
        </p:blipFill>
        <p:spPr>
          <a:xfrm>
            <a:off x="291324" y="1712271"/>
            <a:ext cx="3838339" cy="3838339"/>
          </a:xfrm>
          <a:prstGeom prst="rect">
            <a:avLst/>
          </a:prstGeom>
        </p:spPr>
      </p:pic>
      <p:sp>
        <p:nvSpPr>
          <p:cNvPr id="6" name="TextBox 5"/>
          <p:cNvSpPr txBox="1"/>
          <p:nvPr/>
        </p:nvSpPr>
        <p:spPr>
          <a:xfrm>
            <a:off x="1056038" y="5765474"/>
            <a:ext cx="1854932" cy="369332"/>
          </a:xfrm>
          <a:prstGeom prst="rect">
            <a:avLst/>
          </a:prstGeom>
          <a:noFill/>
        </p:spPr>
        <p:txBody>
          <a:bodyPr wrap="none" rtlCol="0">
            <a:spAutoFit/>
          </a:bodyPr>
          <a:lstStyle/>
          <a:p>
            <a:r>
              <a:rPr lang="en-US" dirty="0" err="1" smtClean="0">
                <a:solidFill>
                  <a:srgbClr val="FFFFFF"/>
                </a:solidFill>
              </a:rPr>
              <a:t>Alessi</a:t>
            </a:r>
            <a:r>
              <a:rPr lang="en-US" dirty="0" smtClean="0">
                <a:solidFill>
                  <a:srgbClr val="FFFFFF"/>
                </a:solidFill>
              </a:rPr>
              <a:t> tea strainer</a:t>
            </a:r>
          </a:p>
        </p:txBody>
      </p:sp>
    </p:spTree>
    <p:extLst>
      <p:ext uri="{BB962C8B-B14F-4D97-AF65-F5344CB8AC3E}">
        <p14:creationId xmlns:p14="http://schemas.microsoft.com/office/powerpoint/2010/main" val="2762358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Technology with personality</a:t>
            </a:r>
            <a:endParaRPr lang="en-US" dirty="0">
              <a:solidFill>
                <a:srgbClr val="FFFFFF"/>
              </a:solidFill>
            </a:endParaRPr>
          </a:p>
        </p:txBody>
      </p:sp>
      <p:sp>
        <p:nvSpPr>
          <p:cNvPr id="3" name="Content Placeholder 2"/>
          <p:cNvSpPr>
            <a:spLocks noGrp="1"/>
          </p:cNvSpPr>
          <p:nvPr>
            <p:ph idx="1"/>
          </p:nvPr>
        </p:nvSpPr>
        <p:spPr>
          <a:xfrm>
            <a:off x="457200" y="1600200"/>
            <a:ext cx="5831891" cy="4525963"/>
          </a:xfrm>
        </p:spPr>
        <p:txBody>
          <a:bodyPr>
            <a:normAutofit/>
          </a:bodyPr>
          <a:lstStyle/>
          <a:p>
            <a:r>
              <a:rPr lang="en-US" sz="2200" dirty="0" smtClean="0">
                <a:solidFill>
                  <a:srgbClr val="FFFFFF"/>
                </a:solidFill>
              </a:rPr>
              <a:t>BJ </a:t>
            </a:r>
            <a:r>
              <a:rPr lang="en-US" sz="2200" dirty="0" err="1" smtClean="0">
                <a:solidFill>
                  <a:srgbClr val="FFFFFF"/>
                </a:solidFill>
              </a:rPr>
              <a:t>Fogg</a:t>
            </a:r>
            <a:r>
              <a:rPr lang="en-US" sz="2200" dirty="0" smtClean="0">
                <a:solidFill>
                  <a:srgbClr val="FFFFFF"/>
                </a:solidFill>
              </a:rPr>
              <a:t>, “computers as social actors”</a:t>
            </a:r>
          </a:p>
          <a:p>
            <a:endParaRPr lang="en-US" sz="2200" dirty="0" smtClean="0">
              <a:solidFill>
                <a:srgbClr val="FFFFFF"/>
              </a:solidFill>
            </a:endParaRPr>
          </a:p>
          <a:p>
            <a:r>
              <a:rPr lang="en-US" sz="2200" b="1" dirty="0">
                <a:solidFill>
                  <a:srgbClr val="FFFFFF"/>
                </a:solidFill>
              </a:rPr>
              <a:t>Physical: </a:t>
            </a:r>
            <a:r>
              <a:rPr lang="en-US" sz="2200" dirty="0">
                <a:solidFill>
                  <a:srgbClr val="FFFFFF"/>
                </a:solidFill>
              </a:rPr>
              <a:t>Face, eyes, body, </a:t>
            </a:r>
            <a:r>
              <a:rPr lang="en-US" sz="2200" dirty="0" smtClean="0">
                <a:solidFill>
                  <a:srgbClr val="FFFFFF"/>
                </a:solidFill>
              </a:rPr>
              <a:t>movement</a:t>
            </a:r>
          </a:p>
          <a:p>
            <a:r>
              <a:rPr lang="en-US" sz="2200" b="1" dirty="0" smtClean="0">
                <a:solidFill>
                  <a:srgbClr val="FFFFFF"/>
                </a:solidFill>
              </a:rPr>
              <a:t>Psychological</a:t>
            </a:r>
            <a:r>
              <a:rPr lang="en-US" sz="2200" b="1" dirty="0">
                <a:solidFill>
                  <a:srgbClr val="FFFFFF"/>
                </a:solidFill>
              </a:rPr>
              <a:t>: </a:t>
            </a:r>
            <a:r>
              <a:rPr lang="en-US" sz="2200" dirty="0">
                <a:solidFill>
                  <a:srgbClr val="FFFFFF"/>
                </a:solidFill>
              </a:rPr>
              <a:t>Preferences, humor, personality, feelings</a:t>
            </a:r>
            <a:r>
              <a:rPr lang="en-US" sz="2200" dirty="0" smtClean="0">
                <a:solidFill>
                  <a:srgbClr val="FFFFFF"/>
                </a:solidFill>
              </a:rPr>
              <a:t>, empathy</a:t>
            </a:r>
            <a:r>
              <a:rPr lang="en-US" sz="2200" dirty="0">
                <a:solidFill>
                  <a:srgbClr val="FFFFFF"/>
                </a:solidFill>
              </a:rPr>
              <a:t>, "I'm sorry" </a:t>
            </a:r>
            <a:endParaRPr lang="en-US" sz="2200" dirty="0" smtClean="0">
              <a:solidFill>
                <a:srgbClr val="FFFFFF"/>
              </a:solidFill>
            </a:endParaRPr>
          </a:p>
          <a:p>
            <a:r>
              <a:rPr lang="en-US" sz="2200" b="1" dirty="0">
                <a:solidFill>
                  <a:srgbClr val="FFFFFF"/>
                </a:solidFill>
              </a:rPr>
              <a:t>Language: </a:t>
            </a:r>
            <a:r>
              <a:rPr lang="en-US" sz="2200" dirty="0">
                <a:solidFill>
                  <a:srgbClr val="FFFFFF"/>
                </a:solidFill>
              </a:rPr>
              <a:t>Interactive language use, spoken language, </a:t>
            </a:r>
            <a:r>
              <a:rPr lang="en-US" sz="2200" dirty="0" err="1">
                <a:solidFill>
                  <a:srgbClr val="FFFFFF"/>
                </a:solidFill>
              </a:rPr>
              <a:t>lan</a:t>
            </a:r>
            <a:r>
              <a:rPr lang="en-US" sz="2200" dirty="0">
                <a:solidFill>
                  <a:srgbClr val="FFFFFF"/>
                </a:solidFill>
              </a:rPr>
              <a:t>- </a:t>
            </a:r>
            <a:r>
              <a:rPr lang="en-US" sz="2200" dirty="0" err="1">
                <a:solidFill>
                  <a:srgbClr val="FFFFFF"/>
                </a:solidFill>
              </a:rPr>
              <a:t>guage</a:t>
            </a:r>
            <a:r>
              <a:rPr lang="en-US" sz="2200" dirty="0">
                <a:solidFill>
                  <a:srgbClr val="FFFFFF"/>
                </a:solidFill>
              </a:rPr>
              <a:t> recognition </a:t>
            </a:r>
          </a:p>
          <a:p>
            <a:r>
              <a:rPr lang="en-US" sz="2200" b="1" dirty="0">
                <a:solidFill>
                  <a:srgbClr val="FFFFFF"/>
                </a:solidFill>
              </a:rPr>
              <a:t>Social Dynamics: </a:t>
            </a:r>
            <a:r>
              <a:rPr lang="en-US" sz="2200" dirty="0">
                <a:solidFill>
                  <a:srgbClr val="FFFFFF"/>
                </a:solidFill>
              </a:rPr>
              <a:t>Turn taking, cooperation, praise for good work, answering questions, reciprocity </a:t>
            </a:r>
          </a:p>
          <a:p>
            <a:r>
              <a:rPr lang="en-US" sz="2200" b="1" dirty="0">
                <a:solidFill>
                  <a:srgbClr val="FFFFFF"/>
                </a:solidFill>
              </a:rPr>
              <a:t>Social Roles: </a:t>
            </a:r>
            <a:r>
              <a:rPr lang="en-US" sz="2200" dirty="0">
                <a:solidFill>
                  <a:srgbClr val="FFFFFF"/>
                </a:solidFill>
              </a:rPr>
              <a:t>Doctor, teammate, opponent, teacher, pet, guide </a:t>
            </a:r>
          </a:p>
        </p:txBody>
      </p:sp>
      <p:pic>
        <p:nvPicPr>
          <p:cNvPr id="5" name="Picture 4"/>
          <p:cNvPicPr>
            <a:picLocks noChangeAspect="1"/>
          </p:cNvPicPr>
          <p:nvPr/>
        </p:nvPicPr>
        <p:blipFill>
          <a:blip r:embed="rId2"/>
          <a:stretch>
            <a:fillRect/>
          </a:stretch>
        </p:blipFill>
        <p:spPr>
          <a:xfrm>
            <a:off x="6426312" y="1284203"/>
            <a:ext cx="2717688" cy="2625481"/>
          </a:xfrm>
          <a:prstGeom prst="rect">
            <a:avLst/>
          </a:prstGeom>
        </p:spPr>
      </p:pic>
      <p:pic>
        <p:nvPicPr>
          <p:cNvPr id="6" name="Picture 5"/>
          <p:cNvPicPr>
            <a:picLocks noChangeAspect="1"/>
          </p:cNvPicPr>
          <p:nvPr/>
        </p:nvPicPr>
        <p:blipFill rotWithShape="1">
          <a:blip r:embed="rId3"/>
          <a:srcRect t="18042" r="45845" b="-15073"/>
          <a:stretch/>
        </p:blipFill>
        <p:spPr>
          <a:xfrm>
            <a:off x="6289091" y="3909684"/>
            <a:ext cx="2854909" cy="2939062"/>
          </a:xfrm>
          <a:prstGeom prst="rect">
            <a:avLst/>
          </a:prstGeom>
        </p:spPr>
      </p:pic>
    </p:spTree>
    <p:extLst>
      <p:ext uri="{BB962C8B-B14F-4D97-AF65-F5344CB8AC3E}">
        <p14:creationId xmlns:p14="http://schemas.microsoft.com/office/powerpoint/2010/main" val="149512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aspects of design</a:t>
            </a:r>
            <a:endParaRPr lang="en-US" dirty="0"/>
          </a:p>
        </p:txBody>
      </p:sp>
      <p:sp>
        <p:nvSpPr>
          <p:cNvPr id="3" name="Content Placeholder 2"/>
          <p:cNvSpPr>
            <a:spLocks noGrp="1"/>
          </p:cNvSpPr>
          <p:nvPr>
            <p:ph idx="1"/>
          </p:nvPr>
        </p:nvSpPr>
        <p:spPr/>
        <p:txBody>
          <a:bodyPr/>
          <a:lstStyle/>
          <a:p>
            <a:r>
              <a:rPr lang="en-US" dirty="0" smtClean="0"/>
              <a:t>Ergonomics / human factors</a:t>
            </a:r>
          </a:p>
          <a:p>
            <a:r>
              <a:rPr lang="en-US" dirty="0" smtClean="0"/>
              <a:t>Accessibility / universal design</a:t>
            </a:r>
            <a:endParaRPr lang="en-US" dirty="0"/>
          </a:p>
        </p:txBody>
      </p:sp>
    </p:spTree>
    <p:extLst>
      <p:ext uri="{BB962C8B-B14F-4D97-AF65-F5344CB8AC3E}">
        <p14:creationId xmlns:p14="http://schemas.microsoft.com/office/powerpoint/2010/main" val="1565170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view of class</a:t>
            </a:r>
            <a:endParaRPr lang="en-US" dirty="0"/>
          </a:p>
        </p:txBody>
      </p:sp>
      <p:sp>
        <p:nvSpPr>
          <p:cNvPr id="3" name="Content Placeholder 2"/>
          <p:cNvSpPr>
            <a:spLocks noGrp="1"/>
          </p:cNvSpPr>
          <p:nvPr>
            <p:ph idx="1"/>
          </p:nvPr>
        </p:nvSpPr>
        <p:spPr/>
        <p:txBody>
          <a:bodyPr/>
          <a:lstStyle/>
          <a:p>
            <a:r>
              <a:rPr lang="en-US" dirty="0" smtClean="0"/>
              <a:t>First: understanding users</a:t>
            </a:r>
          </a:p>
          <a:p>
            <a:endParaRPr lang="en-US" dirty="0"/>
          </a:p>
          <a:p>
            <a:r>
              <a:rPr lang="en-US" dirty="0" smtClean="0"/>
              <a:t>Second: designing, sketching, expressing ideas</a:t>
            </a:r>
          </a:p>
          <a:p>
            <a:endParaRPr lang="en-US" dirty="0"/>
          </a:p>
          <a:p>
            <a:r>
              <a:rPr lang="en-US" dirty="0" smtClean="0"/>
              <a:t>Now: best practices for user interface design; evaluation techniques</a:t>
            </a:r>
            <a:endParaRPr lang="en-US" dirty="0"/>
          </a:p>
        </p:txBody>
      </p:sp>
    </p:spTree>
    <p:extLst>
      <p:ext uri="{BB962C8B-B14F-4D97-AF65-F5344CB8AC3E}">
        <p14:creationId xmlns:p14="http://schemas.microsoft.com/office/powerpoint/2010/main" val="26017012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do we need to know?</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56873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do we need to know?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Guidelines/heuristics on good design</a:t>
            </a:r>
          </a:p>
          <a:p>
            <a:pPr lvl="1"/>
            <a:r>
              <a:rPr lang="en-US" dirty="0" smtClean="0"/>
              <a:t>Next week (usability heuristics and heuristic evaluation)</a:t>
            </a:r>
          </a:p>
          <a:p>
            <a:pPr lvl="1"/>
            <a:endParaRPr lang="en-US" dirty="0"/>
          </a:p>
          <a:p>
            <a:r>
              <a:rPr lang="en-US" dirty="0" smtClean="0"/>
              <a:t>Standards</a:t>
            </a:r>
          </a:p>
          <a:p>
            <a:pPr lvl="1"/>
            <a:r>
              <a:rPr lang="en-US" dirty="0" smtClean="0"/>
              <a:t>“When should buttons be on the top or the bottom of the screen?”</a:t>
            </a:r>
          </a:p>
          <a:p>
            <a:pPr lvl="1"/>
            <a:r>
              <a:rPr lang="en-US" dirty="0" smtClean="0"/>
              <a:t>Example: Apple Human Interface Guidelines</a:t>
            </a:r>
          </a:p>
          <a:p>
            <a:pPr lvl="1"/>
            <a:endParaRPr lang="en-US" dirty="0"/>
          </a:p>
          <a:p>
            <a:r>
              <a:rPr lang="en-US" dirty="0" smtClean="0"/>
              <a:t>User interface controls/toolkits</a:t>
            </a:r>
          </a:p>
          <a:p>
            <a:pPr lvl="1"/>
            <a:r>
              <a:rPr lang="en-US" dirty="0" smtClean="0"/>
              <a:t>Example: Twitter Bootstrap, </a:t>
            </a:r>
            <a:r>
              <a:rPr lang="en-US" dirty="0" err="1" smtClean="0"/>
              <a:t>iOS</a:t>
            </a:r>
            <a:r>
              <a:rPr lang="en-US" dirty="0" smtClean="0"/>
              <a:t> controls</a:t>
            </a:r>
          </a:p>
          <a:p>
            <a:pPr lvl="1"/>
            <a:endParaRPr lang="en-US" dirty="0"/>
          </a:p>
        </p:txBody>
      </p:sp>
    </p:spTree>
    <p:extLst>
      <p:ext uri="{BB962C8B-B14F-4D97-AF65-F5344CB8AC3E}">
        <p14:creationId xmlns:p14="http://schemas.microsoft.com/office/powerpoint/2010/main" val="256521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r>
              <a:rPr lang="en-US" dirty="0" smtClean="0"/>
              <a:t>What aspects of your project involve interaction design?</a:t>
            </a:r>
          </a:p>
          <a:p>
            <a:endParaRPr lang="en-US" dirty="0"/>
          </a:p>
          <a:p>
            <a:endParaRPr lang="en-US" dirty="0"/>
          </a:p>
        </p:txBody>
      </p:sp>
    </p:spTree>
    <p:extLst>
      <p:ext uri="{BB962C8B-B14F-4D97-AF65-F5344CB8AC3E}">
        <p14:creationId xmlns:p14="http://schemas.microsoft.com/office/powerpoint/2010/main" val="117391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p:txBody>
          <a:bodyPr/>
          <a:lstStyle/>
          <a:p>
            <a:r>
              <a:rPr lang="en-US" dirty="0" smtClean="0"/>
              <a:t>Heuristics for good design</a:t>
            </a:r>
          </a:p>
          <a:p>
            <a:endParaRPr lang="en-US" dirty="0"/>
          </a:p>
          <a:p>
            <a:r>
              <a:rPr lang="en-US" dirty="0" smtClean="0"/>
              <a:t>Evaluating with heuristics</a:t>
            </a:r>
            <a:endParaRPr lang="en-US" dirty="0"/>
          </a:p>
        </p:txBody>
      </p:sp>
    </p:spTree>
    <p:extLst>
      <p:ext uri="{BB962C8B-B14F-4D97-AF65-F5344CB8AC3E}">
        <p14:creationId xmlns:p14="http://schemas.microsoft.com/office/powerpoint/2010/main" val="14764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457200" y="1600200"/>
            <a:ext cx="5298048" cy="4693742"/>
          </a:xfrm>
        </p:spPr>
        <p:txBody>
          <a:bodyPr>
            <a:normAutofit/>
          </a:bodyPr>
          <a:lstStyle/>
          <a:p>
            <a:r>
              <a:rPr lang="en-US" dirty="0" smtClean="0"/>
              <a:t>(Some) principles of interaction design</a:t>
            </a:r>
          </a:p>
          <a:p>
            <a:endParaRPr lang="en-US" dirty="0"/>
          </a:p>
          <a:p>
            <a:r>
              <a:rPr lang="en-US" dirty="0" smtClean="0"/>
              <a:t>Norman: how to apply principles of psychology to design?</a:t>
            </a:r>
          </a:p>
          <a:p>
            <a:pPr lvl="1"/>
            <a:r>
              <a:rPr lang="en-US" i="1" dirty="0" smtClean="0"/>
              <a:t>Design of Everyday Things </a:t>
            </a:r>
            <a:r>
              <a:rPr lang="en-US" dirty="0" smtClean="0"/>
              <a:t>(1988); formerly </a:t>
            </a:r>
            <a:r>
              <a:rPr lang="en-US" i="1" dirty="0" smtClean="0"/>
              <a:t>Psychology of Everyday Things</a:t>
            </a:r>
          </a:p>
          <a:p>
            <a:endParaRPr lang="en-US" dirty="0"/>
          </a:p>
          <a:p>
            <a:endParaRPr lang="en-US" dirty="0"/>
          </a:p>
        </p:txBody>
      </p:sp>
      <p:pic>
        <p:nvPicPr>
          <p:cNvPr id="4" name="Picture 3"/>
          <p:cNvPicPr>
            <a:picLocks noChangeAspect="1"/>
          </p:cNvPicPr>
          <p:nvPr/>
        </p:nvPicPr>
        <p:blipFill>
          <a:blip r:embed="rId3"/>
          <a:stretch>
            <a:fillRect/>
          </a:stretch>
        </p:blipFill>
        <p:spPr>
          <a:xfrm>
            <a:off x="5863328" y="1672259"/>
            <a:ext cx="3025706" cy="4621683"/>
          </a:xfrm>
          <a:prstGeom prst="rect">
            <a:avLst/>
          </a:prstGeom>
        </p:spPr>
      </p:pic>
    </p:spTree>
    <p:extLst>
      <p:ext uri="{BB962C8B-B14F-4D97-AF65-F5344CB8AC3E}">
        <p14:creationId xmlns:p14="http://schemas.microsoft.com/office/powerpoint/2010/main" val="25361760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design?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07764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design?</a:t>
            </a:r>
            <a:endParaRPr lang="en-US" dirty="0"/>
          </a:p>
        </p:txBody>
      </p:sp>
      <p:sp>
        <p:nvSpPr>
          <p:cNvPr id="3" name="Content Placeholder 2"/>
          <p:cNvSpPr>
            <a:spLocks noGrp="1"/>
          </p:cNvSpPr>
          <p:nvPr>
            <p:ph idx="1"/>
          </p:nvPr>
        </p:nvSpPr>
        <p:spPr>
          <a:xfrm>
            <a:off x="457200" y="1600200"/>
            <a:ext cx="8229600" cy="5067851"/>
          </a:xfrm>
        </p:spPr>
        <p:txBody>
          <a:bodyPr>
            <a:normAutofit fontScale="92500" lnSpcReduction="10000"/>
          </a:bodyPr>
          <a:lstStyle/>
          <a:p>
            <a:r>
              <a:rPr lang="en-US" dirty="0"/>
              <a:t>Interaction design focuses on creating engaging interfaces with well thought out behaviors. Understanding how users and technology communicate with each other is fundamental to this field. With this understanding, you can anticipate how someone might interact with the system, fix problems early, as well as invent new ways of doing things. </a:t>
            </a:r>
            <a:br>
              <a:rPr lang="en-US" dirty="0"/>
            </a:br>
            <a:endParaRPr lang="en-US" dirty="0" smtClean="0"/>
          </a:p>
          <a:p>
            <a:r>
              <a:rPr lang="en-US" dirty="0" smtClean="0">
                <a:hlinkClick r:id="rId2"/>
              </a:rPr>
              <a:t>http</a:t>
            </a:r>
            <a:r>
              <a:rPr lang="en-US" dirty="0">
                <a:hlinkClick r:id="rId2"/>
              </a:rPr>
              <a:t>://www.usability.gov/what-and-why/interaction-</a:t>
            </a:r>
            <a:r>
              <a:rPr lang="en-US" dirty="0" smtClean="0">
                <a:hlinkClick r:id="rId2"/>
              </a:rPr>
              <a:t>design.html</a:t>
            </a:r>
            <a:endParaRPr lang="en-US" dirty="0" smtClean="0"/>
          </a:p>
          <a:p>
            <a:endParaRPr lang="en-US" dirty="0"/>
          </a:p>
        </p:txBody>
      </p:sp>
    </p:spTree>
    <p:extLst>
      <p:ext uri="{BB962C8B-B14F-4D97-AF65-F5344CB8AC3E}">
        <p14:creationId xmlns:p14="http://schemas.microsoft.com/office/powerpoint/2010/main" val="26196733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a:t>
            </a:r>
            <a:endParaRPr lang="en-US" dirty="0"/>
          </a:p>
        </p:txBody>
      </p:sp>
      <p:sp>
        <p:nvSpPr>
          <p:cNvPr id="3" name="Content Placeholder 2"/>
          <p:cNvSpPr>
            <a:spLocks noGrp="1"/>
          </p:cNvSpPr>
          <p:nvPr>
            <p:ph idx="1"/>
          </p:nvPr>
        </p:nvSpPr>
        <p:spPr/>
        <p:txBody>
          <a:bodyPr/>
          <a:lstStyle/>
          <a:p>
            <a:r>
              <a:rPr lang="en-US" dirty="0" smtClean="0"/>
              <a:t>Comments on Piazza seemed positive</a:t>
            </a:r>
          </a:p>
          <a:p>
            <a:pPr lvl="1"/>
            <a:r>
              <a:rPr lang="en-US" dirty="0" smtClean="0"/>
              <a:t>What was unclear?</a:t>
            </a:r>
          </a:p>
          <a:p>
            <a:pPr lvl="1"/>
            <a:r>
              <a:rPr lang="en-US" dirty="0" smtClean="0"/>
              <a:t>What is out of date? (published in 1988)</a:t>
            </a:r>
          </a:p>
          <a:p>
            <a:pPr lvl="1"/>
            <a:endParaRPr lang="en-US" dirty="0"/>
          </a:p>
          <a:p>
            <a:r>
              <a:rPr lang="en-US" dirty="0" smtClean="0"/>
              <a:t>Good, common-sense writing, but some deep and useful tools here</a:t>
            </a:r>
          </a:p>
        </p:txBody>
      </p:sp>
    </p:spTree>
    <p:extLst>
      <p:ext uri="{BB962C8B-B14F-4D97-AF65-F5344CB8AC3E}">
        <p14:creationId xmlns:p14="http://schemas.microsoft.com/office/powerpoint/2010/main" val="23402863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Action Cycle</a:t>
            </a:r>
            <a:endParaRPr lang="en-US" dirty="0"/>
          </a:p>
        </p:txBody>
      </p:sp>
      <p:pic>
        <p:nvPicPr>
          <p:cNvPr id="4" name="Picture 3"/>
          <p:cNvPicPr>
            <a:picLocks noChangeAspect="1"/>
          </p:cNvPicPr>
          <p:nvPr/>
        </p:nvPicPr>
        <p:blipFill rotWithShape="1">
          <a:blip r:embed="rId2"/>
          <a:srcRect r="52283"/>
          <a:stretch/>
        </p:blipFill>
        <p:spPr>
          <a:xfrm>
            <a:off x="2411323" y="1517952"/>
            <a:ext cx="4114800" cy="5067300"/>
          </a:xfrm>
          <a:prstGeom prst="rect">
            <a:avLst/>
          </a:prstGeom>
        </p:spPr>
      </p:pic>
    </p:spTree>
    <p:extLst>
      <p:ext uri="{BB962C8B-B14F-4D97-AF65-F5344CB8AC3E}">
        <p14:creationId xmlns:p14="http://schemas.microsoft.com/office/powerpoint/2010/main" val="15040966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746</TotalTime>
  <Words>867</Words>
  <Application>Microsoft Macintosh PowerPoint</Application>
  <PresentationFormat>On-screen Show (4:3)</PresentationFormat>
  <Paragraphs>169</Paragraphs>
  <Slides>43</Slides>
  <Notes>4</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Black</vt:lpstr>
      <vt:lpstr>Fundamentals of Interaction Design</vt:lpstr>
      <vt:lpstr>Hi!</vt:lpstr>
      <vt:lpstr>ASSETS papers</vt:lpstr>
      <vt:lpstr>High level view of class</vt:lpstr>
      <vt:lpstr>Today</vt:lpstr>
      <vt:lpstr>Interaction design?</vt:lpstr>
      <vt:lpstr>Interaction design?</vt:lpstr>
      <vt:lpstr>Norman</vt:lpstr>
      <vt:lpstr>The Action Cycle</vt:lpstr>
      <vt:lpstr>Gulfs of execution/evaluation</vt:lpstr>
      <vt:lpstr>Gulfs of execution/evaluation</vt:lpstr>
      <vt:lpstr>How these map to design</vt:lpstr>
      <vt:lpstr>Important ideas from Norman</vt:lpstr>
      <vt:lpstr>Let’s play a game</vt:lpstr>
      <vt:lpstr>Norman scavenger list</vt:lpstr>
      <vt:lpstr>Affordances</vt:lpstr>
      <vt:lpstr>Why affordances are cool</vt:lpstr>
      <vt:lpstr>Perceived vs. actual affordance</vt:lpstr>
      <vt:lpstr>Affordances vs. convention</vt:lpstr>
      <vt:lpstr>Affordances vs. convention</vt:lpstr>
      <vt:lpstr>Conceptual models</vt:lpstr>
      <vt:lpstr>Conceptual models</vt:lpstr>
      <vt:lpstr>System status and feedback</vt:lpstr>
      <vt:lpstr>System status</vt:lpstr>
      <vt:lpstr>System status</vt:lpstr>
      <vt:lpstr>System status</vt:lpstr>
      <vt:lpstr>Feedback</vt:lpstr>
      <vt:lpstr>Mapping</vt:lpstr>
      <vt:lpstr>Mapping</vt:lpstr>
      <vt:lpstr>Mapping</vt:lpstr>
      <vt:lpstr>PowerPoint Presentation</vt:lpstr>
      <vt:lpstr>PowerPoint Presentation</vt:lpstr>
      <vt:lpstr>PowerPoint Presentation</vt:lpstr>
      <vt:lpstr>Constraints</vt:lpstr>
      <vt:lpstr>Constraints</vt:lpstr>
      <vt:lpstr>Emotional Design (Norman, 2004)</vt:lpstr>
      <vt:lpstr>Playfulness and fun</vt:lpstr>
      <vt:lpstr>Technology with personality</vt:lpstr>
      <vt:lpstr>Other aspects of design</vt:lpstr>
      <vt:lpstr>What else do we need to know?</vt:lpstr>
      <vt:lpstr>What else do we need to know?</vt:lpstr>
      <vt:lpstr>Activity</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aloud </dc:title>
  <dc:creator>Shaun Kane</dc:creator>
  <cp:lastModifiedBy>Shaun Kane</cp:lastModifiedBy>
  <cp:revision>147</cp:revision>
  <dcterms:created xsi:type="dcterms:W3CDTF">2014-10-16T19:05:29Z</dcterms:created>
  <dcterms:modified xsi:type="dcterms:W3CDTF">2014-10-24T05:05:57Z</dcterms:modified>
</cp:coreProperties>
</file>